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98" r:id="rId2"/>
    <p:sldMasterId id="2147483708" r:id="rId3"/>
    <p:sldMasterId id="2147483730" r:id="rId4"/>
    <p:sldMasterId id="2147483739" r:id="rId5"/>
    <p:sldMasterId id="2147483755" r:id="rId6"/>
    <p:sldMasterId id="2147483770" r:id="rId7"/>
  </p:sldMasterIdLst>
  <p:notesMasterIdLst>
    <p:notesMasterId r:id="rId21"/>
  </p:notesMasterIdLst>
  <p:sldIdLst>
    <p:sldId id="289" r:id="rId8"/>
    <p:sldId id="978" r:id="rId9"/>
    <p:sldId id="415" r:id="rId10"/>
    <p:sldId id="979" r:id="rId11"/>
    <p:sldId id="260" r:id="rId12"/>
    <p:sldId id="261" r:id="rId13"/>
    <p:sldId id="344" r:id="rId14"/>
    <p:sldId id="343" r:id="rId15"/>
    <p:sldId id="342" r:id="rId16"/>
    <p:sldId id="341" r:id="rId17"/>
    <p:sldId id="340" r:id="rId18"/>
    <p:sldId id="980" r:id="rId19"/>
    <p:sldId id="331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69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3" orient="horz" pos="637" userDrawn="1">
          <p15:clr>
            <a:srgbClr val="A4A3A4"/>
          </p15:clr>
        </p15:guide>
        <p15:guide id="14" orient="horz" pos="746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  <p15:guide id="16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FFFFFF"/>
    <a:srgbClr val="000000"/>
    <a:srgbClr val="FFD200"/>
    <a:srgbClr val="A88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77" autoAdjust="0"/>
    <p:restoredTop sz="85996" autoAdjust="0"/>
  </p:normalViewPr>
  <p:slideViewPr>
    <p:cSldViewPr showGuides="1">
      <p:cViewPr varScale="1">
        <p:scale>
          <a:sx n="158" d="100"/>
          <a:sy n="158" d="100"/>
        </p:scale>
        <p:origin x="192" y="296"/>
      </p:cViewPr>
      <p:guideLst>
        <p:guide orient="horz" pos="169"/>
        <p:guide pos="2880"/>
        <p:guide pos="198"/>
        <p:guide pos="5562"/>
        <p:guide orient="horz" pos="637"/>
        <p:guide orient="horz" pos="746"/>
        <p:guide orient="horz" pos="1619"/>
        <p:guide orient="horz" pos="2866"/>
      </p:guideLst>
    </p:cSldViewPr>
  </p:slideViewPr>
  <p:outlineViewPr>
    <p:cViewPr>
      <p:scale>
        <a:sx n="33" d="100"/>
        <a:sy n="33" d="100"/>
      </p:scale>
      <p:origin x="0" y="-84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01/02/2023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sp>
        <p:nvSpPr>
          <p:cNvPr id="5" name="Text Placeholder 10"/>
          <p:cNvSpPr txBox="1">
            <a:spLocks/>
          </p:cNvSpPr>
          <p:nvPr userDrawn="1"/>
        </p:nvSpPr>
        <p:spPr>
          <a:xfrm>
            <a:off x="8748464" y="4731990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44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7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43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6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745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66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000" baseline="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59751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4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6737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0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8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5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2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9726" y="339725"/>
            <a:ext cx="8470899" cy="4130675"/>
          </a:xfrm>
        </p:spPr>
        <p:txBody>
          <a:bodyPr/>
          <a:lstStyle>
            <a:lvl1pPr>
              <a:lnSpc>
                <a:spcPct val="85000"/>
              </a:lnSpc>
              <a:spcAft>
                <a:spcPts val="2400"/>
              </a:spcAft>
              <a:defRPr sz="3000" baseline="0">
                <a:solidFill>
                  <a:schemeClr val="tx1"/>
                </a:solidFill>
                <a:latin typeface="Helvetica 75 Bold" panose="020B0804020202020204" pitchFamily="34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3pPr>
            <a:lvl4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4pPr>
            <a:lvl5pPr>
              <a:lnSpc>
                <a:spcPct val="90000"/>
              </a:lnSpc>
              <a:spcAft>
                <a:spcPts val="800"/>
              </a:spcAft>
              <a:defRPr sz="1400">
                <a:solidFill>
                  <a:schemeClr val="tx1"/>
                </a:solidFill>
                <a:latin typeface="Helvetica 75 Bold" panose="020B0804020202020204" pitchFamily="34" charset="0"/>
              </a:defRPr>
            </a:lvl5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61153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•"/>
              <a:defRPr/>
            </a:lvl1pPr>
            <a:lvl2pPr marL="0" indent="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276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14" name="Group 62"/>
          <p:cNvGrpSpPr/>
          <p:nvPr userDrawn="1"/>
        </p:nvGrpSpPr>
        <p:grpSpPr>
          <a:xfrm>
            <a:off x="323528" y="4227934"/>
            <a:ext cx="1873251" cy="682625"/>
            <a:chOff x="339725" y="4132263"/>
            <a:chExt cx="1873251" cy="682625"/>
          </a:xfrm>
        </p:grpSpPr>
        <p:grpSp>
          <p:nvGrpSpPr>
            <p:cNvPr id="15" name="Group 60"/>
            <p:cNvGrpSpPr/>
            <p:nvPr userDrawn="1"/>
          </p:nvGrpSpPr>
          <p:grpSpPr>
            <a:xfrm>
              <a:off x="339725" y="4132263"/>
              <a:ext cx="674688" cy="677863"/>
              <a:chOff x="339725" y="4132263"/>
              <a:chExt cx="674688" cy="677863"/>
            </a:xfrm>
          </p:grpSpPr>
          <p:sp>
            <p:nvSpPr>
              <p:cNvPr id="34" name="Rectangle 33"/>
              <p:cNvSpPr>
                <a:spLocks noChangeArrowheads="1"/>
              </p:cNvSpPr>
              <p:nvPr userDrawn="1"/>
            </p:nvSpPr>
            <p:spPr bwMode="auto">
              <a:xfrm>
                <a:off x="339725" y="4132263"/>
                <a:ext cx="674688" cy="677863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8"/>
              <p:cNvSpPr>
                <a:spLocks noEditPoints="1"/>
              </p:cNvSpPr>
              <p:nvPr userDrawn="1"/>
            </p:nvSpPr>
            <p:spPr bwMode="auto">
              <a:xfrm>
                <a:off x="546100" y="4656138"/>
                <a:ext cx="82550" cy="98425"/>
              </a:xfrm>
              <a:custGeom>
                <a:avLst/>
                <a:gdLst>
                  <a:gd name="T0" fmla="*/ 46 w 65"/>
                  <a:gd name="T1" fmla="*/ 69 h 76"/>
                  <a:gd name="T2" fmla="*/ 22 w 65"/>
                  <a:gd name="T3" fmla="*/ 76 h 76"/>
                  <a:gd name="T4" fmla="*/ 0 w 65"/>
                  <a:gd name="T5" fmla="*/ 55 h 76"/>
                  <a:gd name="T6" fmla="*/ 46 w 65"/>
                  <a:gd name="T7" fmla="*/ 26 h 76"/>
                  <a:gd name="T8" fmla="*/ 46 w 65"/>
                  <a:gd name="T9" fmla="*/ 22 h 76"/>
                  <a:gd name="T10" fmla="*/ 35 w 65"/>
                  <a:gd name="T11" fmla="*/ 14 h 76"/>
                  <a:gd name="T12" fmla="*/ 17 w 65"/>
                  <a:gd name="T13" fmla="*/ 22 h 76"/>
                  <a:gd name="T14" fmla="*/ 4 w 65"/>
                  <a:gd name="T15" fmla="*/ 15 h 76"/>
                  <a:gd name="T16" fmla="*/ 35 w 65"/>
                  <a:gd name="T17" fmla="*/ 0 h 76"/>
                  <a:gd name="T18" fmla="*/ 65 w 65"/>
                  <a:gd name="T19" fmla="*/ 22 h 76"/>
                  <a:gd name="T20" fmla="*/ 65 w 65"/>
                  <a:gd name="T21" fmla="*/ 75 h 76"/>
                  <a:gd name="T22" fmla="*/ 48 w 65"/>
                  <a:gd name="T23" fmla="*/ 75 h 76"/>
                  <a:gd name="T24" fmla="*/ 46 w 65"/>
                  <a:gd name="T25" fmla="*/ 69 h 76"/>
                  <a:gd name="T26" fmla="*/ 19 w 65"/>
                  <a:gd name="T27" fmla="*/ 53 h 76"/>
                  <a:gd name="T28" fmla="*/ 28 w 65"/>
                  <a:gd name="T29" fmla="*/ 63 h 76"/>
                  <a:gd name="T30" fmla="*/ 45 w 65"/>
                  <a:gd name="T31" fmla="*/ 55 h 76"/>
                  <a:gd name="T32" fmla="*/ 45 w 65"/>
                  <a:gd name="T33" fmla="*/ 38 h 76"/>
                  <a:gd name="T34" fmla="*/ 19 w 65"/>
                  <a:gd name="T35" fmla="*/ 53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76">
                    <a:moveTo>
                      <a:pt x="46" y="69"/>
                    </a:moveTo>
                    <a:cubicBezTo>
                      <a:pt x="38" y="73"/>
                      <a:pt x="30" y="76"/>
                      <a:pt x="22" y="76"/>
                    </a:cubicBezTo>
                    <a:cubicBezTo>
                      <a:pt x="8" y="76"/>
                      <a:pt x="0" y="67"/>
                      <a:pt x="0" y="55"/>
                    </a:cubicBezTo>
                    <a:cubicBezTo>
                      <a:pt x="0" y="38"/>
                      <a:pt x="15" y="29"/>
                      <a:pt x="46" y="26"/>
                    </a:cubicBezTo>
                    <a:cubicBezTo>
                      <a:pt x="46" y="22"/>
                      <a:pt x="46" y="22"/>
                      <a:pt x="46" y="22"/>
                    </a:cubicBezTo>
                    <a:cubicBezTo>
                      <a:pt x="46" y="17"/>
                      <a:pt x="42" y="14"/>
                      <a:pt x="35" y="14"/>
                    </a:cubicBezTo>
                    <a:cubicBezTo>
                      <a:pt x="27" y="14"/>
                      <a:pt x="21" y="16"/>
                      <a:pt x="17" y="2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1" y="5"/>
                      <a:pt x="21" y="0"/>
                      <a:pt x="35" y="0"/>
                    </a:cubicBezTo>
                    <a:cubicBezTo>
                      <a:pt x="54" y="0"/>
                      <a:pt x="65" y="8"/>
                      <a:pt x="65" y="22"/>
                    </a:cubicBezTo>
                    <a:cubicBezTo>
                      <a:pt x="65" y="22"/>
                      <a:pt x="65" y="75"/>
                      <a:pt x="65" y="75"/>
                    </a:cubicBezTo>
                    <a:cubicBezTo>
                      <a:pt x="48" y="75"/>
                      <a:pt x="48" y="75"/>
                      <a:pt x="48" y="75"/>
                    </a:cubicBezTo>
                    <a:lnTo>
                      <a:pt x="46" y="69"/>
                    </a:lnTo>
                    <a:close/>
                    <a:moveTo>
                      <a:pt x="19" y="53"/>
                    </a:moveTo>
                    <a:cubicBezTo>
                      <a:pt x="19" y="58"/>
                      <a:pt x="22" y="63"/>
                      <a:pt x="28" y="63"/>
                    </a:cubicBezTo>
                    <a:cubicBezTo>
                      <a:pt x="34" y="63"/>
                      <a:pt x="40" y="60"/>
                      <a:pt x="45" y="55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27" y="40"/>
                      <a:pt x="19" y="44"/>
                      <a:pt x="19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9"/>
              <p:cNvSpPr>
                <a:spLocks/>
              </p:cNvSpPr>
              <p:nvPr userDrawn="1"/>
            </p:nvSpPr>
            <p:spPr bwMode="auto">
              <a:xfrm>
                <a:off x="647700" y="4656138"/>
                <a:ext cx="85725" cy="96838"/>
              </a:xfrm>
              <a:custGeom>
                <a:avLst/>
                <a:gdLst>
                  <a:gd name="T0" fmla="*/ 0 w 66"/>
                  <a:gd name="T1" fmla="*/ 4 h 75"/>
                  <a:gd name="T2" fmla="*/ 16 w 66"/>
                  <a:gd name="T3" fmla="*/ 2 h 75"/>
                  <a:gd name="T4" fmla="*/ 18 w 66"/>
                  <a:gd name="T5" fmla="*/ 10 h 75"/>
                  <a:gd name="T6" fmla="*/ 43 w 66"/>
                  <a:gd name="T7" fmla="*/ 0 h 75"/>
                  <a:gd name="T8" fmla="*/ 66 w 66"/>
                  <a:gd name="T9" fmla="*/ 24 h 75"/>
                  <a:gd name="T10" fmla="*/ 66 w 66"/>
                  <a:gd name="T11" fmla="*/ 75 h 75"/>
                  <a:gd name="T12" fmla="*/ 46 w 66"/>
                  <a:gd name="T13" fmla="*/ 75 h 75"/>
                  <a:gd name="T14" fmla="*/ 46 w 66"/>
                  <a:gd name="T15" fmla="*/ 27 h 75"/>
                  <a:gd name="T16" fmla="*/ 37 w 66"/>
                  <a:gd name="T17" fmla="*/ 14 h 75"/>
                  <a:gd name="T18" fmla="*/ 19 w 66"/>
                  <a:gd name="T19" fmla="*/ 22 h 75"/>
                  <a:gd name="T20" fmla="*/ 19 w 66"/>
                  <a:gd name="T21" fmla="*/ 75 h 75"/>
                  <a:gd name="T22" fmla="*/ 0 w 66"/>
                  <a:gd name="T23" fmla="*/ 75 h 75"/>
                  <a:gd name="T24" fmla="*/ 0 w 66"/>
                  <a:gd name="T25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75">
                    <a:moveTo>
                      <a:pt x="0" y="4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27" y="4"/>
                      <a:pt x="34" y="0"/>
                      <a:pt x="43" y="0"/>
                    </a:cubicBezTo>
                    <a:cubicBezTo>
                      <a:pt x="58" y="0"/>
                      <a:pt x="66" y="8"/>
                      <a:pt x="66" y="24"/>
                    </a:cubicBezTo>
                    <a:cubicBezTo>
                      <a:pt x="66" y="75"/>
                      <a:pt x="66" y="75"/>
                      <a:pt x="66" y="75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18"/>
                      <a:pt x="44" y="14"/>
                      <a:pt x="37" y="14"/>
                    </a:cubicBezTo>
                    <a:cubicBezTo>
                      <a:pt x="31" y="14"/>
                      <a:pt x="26" y="17"/>
                      <a:pt x="19" y="22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10"/>
              <p:cNvSpPr>
                <a:spLocks noEditPoints="1"/>
              </p:cNvSpPr>
              <p:nvPr userDrawn="1"/>
            </p:nvSpPr>
            <p:spPr bwMode="auto">
              <a:xfrm>
                <a:off x="852488" y="4656138"/>
                <a:ext cx="87313" cy="98425"/>
              </a:xfrm>
              <a:custGeom>
                <a:avLst/>
                <a:gdLst>
                  <a:gd name="T0" fmla="*/ 34 w 67"/>
                  <a:gd name="T1" fmla="*/ 76 h 76"/>
                  <a:gd name="T2" fmla="*/ 0 w 67"/>
                  <a:gd name="T3" fmla="*/ 38 h 76"/>
                  <a:gd name="T4" fmla="*/ 34 w 67"/>
                  <a:gd name="T5" fmla="*/ 0 h 76"/>
                  <a:gd name="T6" fmla="*/ 67 w 67"/>
                  <a:gd name="T7" fmla="*/ 37 h 76"/>
                  <a:gd name="T8" fmla="*/ 67 w 67"/>
                  <a:gd name="T9" fmla="*/ 41 h 76"/>
                  <a:gd name="T10" fmla="*/ 19 w 67"/>
                  <a:gd name="T11" fmla="*/ 41 h 76"/>
                  <a:gd name="T12" fmla="*/ 36 w 67"/>
                  <a:gd name="T13" fmla="*/ 62 h 76"/>
                  <a:gd name="T14" fmla="*/ 52 w 67"/>
                  <a:gd name="T15" fmla="*/ 53 h 76"/>
                  <a:gd name="T16" fmla="*/ 67 w 67"/>
                  <a:gd name="T17" fmla="*/ 60 h 76"/>
                  <a:gd name="T18" fmla="*/ 34 w 67"/>
                  <a:gd name="T19" fmla="*/ 76 h 76"/>
                  <a:gd name="T20" fmla="*/ 49 w 67"/>
                  <a:gd name="T21" fmla="*/ 29 h 76"/>
                  <a:gd name="T22" fmla="*/ 34 w 67"/>
                  <a:gd name="T23" fmla="*/ 13 h 76"/>
                  <a:gd name="T24" fmla="*/ 19 w 67"/>
                  <a:gd name="T25" fmla="*/ 29 h 76"/>
                  <a:gd name="T26" fmla="*/ 49 w 67"/>
                  <a:gd name="T27" fmla="*/ 2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76">
                    <a:moveTo>
                      <a:pt x="34" y="76"/>
                    </a:moveTo>
                    <a:cubicBezTo>
                      <a:pt x="13" y="76"/>
                      <a:pt x="0" y="62"/>
                      <a:pt x="0" y="38"/>
                    </a:cubicBezTo>
                    <a:cubicBezTo>
                      <a:pt x="0" y="14"/>
                      <a:pt x="13" y="0"/>
                      <a:pt x="34" y="0"/>
                    </a:cubicBezTo>
                    <a:cubicBezTo>
                      <a:pt x="55" y="0"/>
                      <a:pt x="67" y="14"/>
                      <a:pt x="67" y="37"/>
                    </a:cubicBezTo>
                    <a:cubicBezTo>
                      <a:pt x="67" y="39"/>
                      <a:pt x="67" y="40"/>
                      <a:pt x="67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55"/>
                      <a:pt x="24" y="62"/>
                      <a:pt x="36" y="62"/>
                    </a:cubicBezTo>
                    <a:cubicBezTo>
                      <a:pt x="43" y="62"/>
                      <a:pt x="48" y="59"/>
                      <a:pt x="52" y="53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0" y="71"/>
                      <a:pt x="49" y="76"/>
                      <a:pt x="34" y="76"/>
                    </a:cubicBezTo>
                    <a:close/>
                    <a:moveTo>
                      <a:pt x="49" y="29"/>
                    </a:moveTo>
                    <a:cubicBezTo>
                      <a:pt x="49" y="19"/>
                      <a:pt x="43" y="13"/>
                      <a:pt x="34" y="13"/>
                    </a:cubicBezTo>
                    <a:cubicBezTo>
                      <a:pt x="25" y="13"/>
                      <a:pt x="20" y="19"/>
                      <a:pt x="19" y="29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11"/>
              <p:cNvSpPr>
                <a:spLocks noEditPoints="1"/>
              </p:cNvSpPr>
              <p:nvPr userDrawn="1"/>
            </p:nvSpPr>
            <p:spPr bwMode="auto">
              <a:xfrm>
                <a:off x="376238" y="4656138"/>
                <a:ext cx="93663" cy="100013"/>
              </a:xfrm>
              <a:custGeom>
                <a:avLst/>
                <a:gdLst>
                  <a:gd name="T0" fmla="*/ 36 w 73"/>
                  <a:gd name="T1" fmla="*/ 77 h 77"/>
                  <a:gd name="T2" fmla="*/ 0 w 73"/>
                  <a:gd name="T3" fmla="*/ 38 h 77"/>
                  <a:gd name="T4" fmla="*/ 36 w 73"/>
                  <a:gd name="T5" fmla="*/ 0 h 77"/>
                  <a:gd name="T6" fmla="*/ 73 w 73"/>
                  <a:gd name="T7" fmla="*/ 38 h 77"/>
                  <a:gd name="T8" fmla="*/ 36 w 73"/>
                  <a:gd name="T9" fmla="*/ 77 h 77"/>
                  <a:gd name="T10" fmla="*/ 36 w 73"/>
                  <a:gd name="T11" fmla="*/ 16 h 77"/>
                  <a:gd name="T12" fmla="*/ 19 w 73"/>
                  <a:gd name="T13" fmla="*/ 38 h 77"/>
                  <a:gd name="T14" fmla="*/ 36 w 73"/>
                  <a:gd name="T15" fmla="*/ 61 h 77"/>
                  <a:gd name="T16" fmla="*/ 53 w 73"/>
                  <a:gd name="T17" fmla="*/ 38 h 77"/>
                  <a:gd name="T18" fmla="*/ 36 w 73"/>
                  <a:gd name="T19" fmla="*/ 1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7">
                    <a:moveTo>
                      <a:pt x="36" y="77"/>
                    </a:moveTo>
                    <a:cubicBezTo>
                      <a:pt x="17" y="77"/>
                      <a:pt x="0" y="65"/>
                      <a:pt x="0" y="38"/>
                    </a:cubicBezTo>
                    <a:cubicBezTo>
                      <a:pt x="0" y="12"/>
                      <a:pt x="17" y="0"/>
                      <a:pt x="36" y="0"/>
                    </a:cubicBezTo>
                    <a:cubicBezTo>
                      <a:pt x="55" y="0"/>
                      <a:pt x="73" y="12"/>
                      <a:pt x="73" y="38"/>
                    </a:cubicBezTo>
                    <a:cubicBezTo>
                      <a:pt x="73" y="65"/>
                      <a:pt x="55" y="77"/>
                      <a:pt x="36" y="77"/>
                    </a:cubicBezTo>
                    <a:close/>
                    <a:moveTo>
                      <a:pt x="36" y="16"/>
                    </a:moveTo>
                    <a:cubicBezTo>
                      <a:pt x="22" y="16"/>
                      <a:pt x="19" y="29"/>
                      <a:pt x="19" y="38"/>
                    </a:cubicBezTo>
                    <a:cubicBezTo>
                      <a:pt x="19" y="48"/>
                      <a:pt x="22" y="61"/>
                      <a:pt x="36" y="61"/>
                    </a:cubicBezTo>
                    <a:cubicBezTo>
                      <a:pt x="51" y="61"/>
                      <a:pt x="53" y="48"/>
                      <a:pt x="53" y="38"/>
                    </a:cubicBezTo>
                    <a:cubicBezTo>
                      <a:pt x="53" y="29"/>
                      <a:pt x="51" y="16"/>
                      <a:pt x="36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12"/>
              <p:cNvSpPr>
                <a:spLocks/>
              </p:cNvSpPr>
              <p:nvPr userDrawn="1"/>
            </p:nvSpPr>
            <p:spPr bwMode="auto">
              <a:xfrm>
                <a:off x="485775" y="4656138"/>
                <a:ext cx="53975" cy="96838"/>
              </a:xfrm>
              <a:custGeom>
                <a:avLst/>
                <a:gdLst>
                  <a:gd name="T0" fmla="*/ 0 w 41"/>
                  <a:gd name="T1" fmla="*/ 2 h 75"/>
                  <a:gd name="T2" fmla="*/ 18 w 41"/>
                  <a:gd name="T3" fmla="*/ 2 h 75"/>
                  <a:gd name="T4" fmla="*/ 18 w 41"/>
                  <a:gd name="T5" fmla="*/ 10 h 75"/>
                  <a:gd name="T6" fmla="*/ 38 w 41"/>
                  <a:gd name="T7" fmla="*/ 0 h 75"/>
                  <a:gd name="T8" fmla="*/ 41 w 41"/>
                  <a:gd name="T9" fmla="*/ 0 h 75"/>
                  <a:gd name="T10" fmla="*/ 41 w 41"/>
                  <a:gd name="T11" fmla="*/ 18 h 75"/>
                  <a:gd name="T12" fmla="*/ 40 w 41"/>
                  <a:gd name="T13" fmla="*/ 18 h 75"/>
                  <a:gd name="T14" fmla="*/ 19 w 41"/>
                  <a:gd name="T15" fmla="*/ 26 h 75"/>
                  <a:gd name="T16" fmla="*/ 19 w 41"/>
                  <a:gd name="T17" fmla="*/ 75 h 75"/>
                  <a:gd name="T18" fmla="*/ 0 w 41"/>
                  <a:gd name="T19" fmla="*/ 75 h 75"/>
                  <a:gd name="T20" fmla="*/ 0 w 41"/>
                  <a:gd name="T21" fmla="*/ 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75">
                    <a:moveTo>
                      <a:pt x="0" y="2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22" y="6"/>
                      <a:pt x="30" y="0"/>
                      <a:pt x="38" y="0"/>
                    </a:cubicBezTo>
                    <a:cubicBezTo>
                      <a:pt x="39" y="0"/>
                      <a:pt x="40" y="0"/>
                      <a:pt x="41" y="0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1" y="18"/>
                      <a:pt x="22" y="20"/>
                      <a:pt x="19" y="26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13"/>
              <p:cNvSpPr>
                <a:spLocks noEditPoints="1"/>
              </p:cNvSpPr>
              <p:nvPr userDrawn="1"/>
            </p:nvSpPr>
            <p:spPr bwMode="auto">
              <a:xfrm>
                <a:off x="749300" y="4656138"/>
                <a:ext cx="88900" cy="133350"/>
              </a:xfrm>
              <a:custGeom>
                <a:avLst/>
                <a:gdLst>
                  <a:gd name="T0" fmla="*/ 34 w 68"/>
                  <a:gd name="T1" fmla="*/ 59 h 103"/>
                  <a:gd name="T2" fmla="*/ 50 w 68"/>
                  <a:gd name="T3" fmla="*/ 35 h 103"/>
                  <a:gd name="T4" fmla="*/ 34 w 68"/>
                  <a:gd name="T5" fmla="*/ 14 h 103"/>
                  <a:gd name="T6" fmla="*/ 19 w 68"/>
                  <a:gd name="T7" fmla="*/ 35 h 103"/>
                  <a:gd name="T8" fmla="*/ 34 w 68"/>
                  <a:gd name="T9" fmla="*/ 59 h 103"/>
                  <a:gd name="T10" fmla="*/ 68 w 68"/>
                  <a:gd name="T11" fmla="*/ 1 h 103"/>
                  <a:gd name="T12" fmla="*/ 68 w 68"/>
                  <a:gd name="T13" fmla="*/ 71 h 103"/>
                  <a:gd name="T14" fmla="*/ 32 w 68"/>
                  <a:gd name="T15" fmla="*/ 103 h 103"/>
                  <a:gd name="T16" fmla="*/ 2 w 68"/>
                  <a:gd name="T17" fmla="*/ 85 h 103"/>
                  <a:gd name="T18" fmla="*/ 21 w 68"/>
                  <a:gd name="T19" fmla="*/ 82 h 103"/>
                  <a:gd name="T20" fmla="*/ 35 w 68"/>
                  <a:gd name="T21" fmla="*/ 89 h 103"/>
                  <a:gd name="T22" fmla="*/ 49 w 68"/>
                  <a:gd name="T23" fmla="*/ 73 h 103"/>
                  <a:gd name="T24" fmla="*/ 49 w 68"/>
                  <a:gd name="T25" fmla="*/ 65 h 103"/>
                  <a:gd name="T26" fmla="*/ 49 w 68"/>
                  <a:gd name="T27" fmla="*/ 64 h 103"/>
                  <a:gd name="T28" fmla="*/ 30 w 68"/>
                  <a:gd name="T29" fmla="*/ 75 h 103"/>
                  <a:gd name="T30" fmla="*/ 0 w 68"/>
                  <a:gd name="T31" fmla="*/ 38 h 103"/>
                  <a:gd name="T32" fmla="*/ 29 w 68"/>
                  <a:gd name="T33" fmla="*/ 0 h 103"/>
                  <a:gd name="T34" fmla="*/ 50 w 68"/>
                  <a:gd name="T35" fmla="*/ 10 h 103"/>
                  <a:gd name="T36" fmla="*/ 50 w 68"/>
                  <a:gd name="T37" fmla="*/ 10 h 103"/>
                  <a:gd name="T38" fmla="*/ 52 w 68"/>
                  <a:gd name="T39" fmla="*/ 1 h 103"/>
                  <a:gd name="T40" fmla="*/ 68 w 68"/>
                  <a:gd name="T41" fmla="*/ 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103">
                    <a:moveTo>
                      <a:pt x="34" y="59"/>
                    </a:moveTo>
                    <a:cubicBezTo>
                      <a:pt x="48" y="59"/>
                      <a:pt x="50" y="44"/>
                      <a:pt x="50" y="35"/>
                    </a:cubicBezTo>
                    <a:cubicBezTo>
                      <a:pt x="50" y="23"/>
                      <a:pt x="44" y="14"/>
                      <a:pt x="34" y="14"/>
                    </a:cubicBezTo>
                    <a:cubicBezTo>
                      <a:pt x="27" y="14"/>
                      <a:pt x="19" y="19"/>
                      <a:pt x="19" y="35"/>
                    </a:cubicBezTo>
                    <a:cubicBezTo>
                      <a:pt x="19" y="44"/>
                      <a:pt x="20" y="59"/>
                      <a:pt x="34" y="59"/>
                    </a:cubicBezTo>
                    <a:close/>
                    <a:moveTo>
                      <a:pt x="68" y="1"/>
                    </a:moveTo>
                    <a:cubicBezTo>
                      <a:pt x="68" y="71"/>
                      <a:pt x="68" y="71"/>
                      <a:pt x="68" y="71"/>
                    </a:cubicBezTo>
                    <a:cubicBezTo>
                      <a:pt x="68" y="83"/>
                      <a:pt x="67" y="103"/>
                      <a:pt x="32" y="103"/>
                    </a:cubicBezTo>
                    <a:cubicBezTo>
                      <a:pt x="18" y="103"/>
                      <a:pt x="5" y="98"/>
                      <a:pt x="2" y="85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6"/>
                      <a:pt x="24" y="89"/>
                      <a:pt x="35" y="89"/>
                    </a:cubicBezTo>
                    <a:cubicBezTo>
                      <a:pt x="45" y="89"/>
                      <a:pt x="49" y="84"/>
                      <a:pt x="49" y="73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6" y="70"/>
                      <a:pt x="41" y="75"/>
                      <a:pt x="30" y="75"/>
                    </a:cubicBezTo>
                    <a:cubicBezTo>
                      <a:pt x="13" y="75"/>
                      <a:pt x="0" y="63"/>
                      <a:pt x="0" y="38"/>
                    </a:cubicBezTo>
                    <a:cubicBezTo>
                      <a:pt x="0" y="14"/>
                      <a:pt x="14" y="0"/>
                      <a:pt x="29" y="0"/>
                    </a:cubicBezTo>
                    <a:cubicBezTo>
                      <a:pt x="44" y="0"/>
                      <a:pt x="49" y="7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2" y="1"/>
                      <a:pt x="52" y="1"/>
                      <a:pt x="52" y="1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14"/>
              <p:cNvSpPr>
                <a:spLocks noEditPoints="1"/>
              </p:cNvSpPr>
              <p:nvPr userDrawn="1"/>
            </p:nvSpPr>
            <p:spPr bwMode="auto">
              <a:xfrm>
                <a:off x="925513" y="4622801"/>
                <a:ext cx="65088" cy="30163"/>
              </a:xfrm>
              <a:custGeom>
                <a:avLst/>
                <a:gdLst>
                  <a:gd name="T0" fmla="*/ 15 w 41"/>
                  <a:gd name="T1" fmla="*/ 2 h 19"/>
                  <a:gd name="T2" fmla="*/ 9 w 41"/>
                  <a:gd name="T3" fmla="*/ 2 h 19"/>
                  <a:gd name="T4" fmla="*/ 9 w 41"/>
                  <a:gd name="T5" fmla="*/ 19 h 19"/>
                  <a:gd name="T6" fmla="*/ 5 w 41"/>
                  <a:gd name="T7" fmla="*/ 19 h 19"/>
                  <a:gd name="T8" fmla="*/ 5 w 41"/>
                  <a:gd name="T9" fmla="*/ 2 h 19"/>
                  <a:gd name="T10" fmla="*/ 0 w 41"/>
                  <a:gd name="T11" fmla="*/ 2 h 19"/>
                  <a:gd name="T12" fmla="*/ 0 w 41"/>
                  <a:gd name="T13" fmla="*/ 0 h 19"/>
                  <a:gd name="T14" fmla="*/ 15 w 41"/>
                  <a:gd name="T15" fmla="*/ 0 h 19"/>
                  <a:gd name="T16" fmla="*/ 15 w 41"/>
                  <a:gd name="T17" fmla="*/ 2 h 19"/>
                  <a:gd name="T18" fmla="*/ 41 w 41"/>
                  <a:gd name="T19" fmla="*/ 19 h 19"/>
                  <a:gd name="T20" fmla="*/ 38 w 41"/>
                  <a:gd name="T21" fmla="*/ 19 h 19"/>
                  <a:gd name="T22" fmla="*/ 38 w 41"/>
                  <a:gd name="T23" fmla="*/ 3 h 19"/>
                  <a:gd name="T24" fmla="*/ 37 w 41"/>
                  <a:gd name="T25" fmla="*/ 3 h 19"/>
                  <a:gd name="T26" fmla="*/ 31 w 41"/>
                  <a:gd name="T27" fmla="*/ 19 h 19"/>
                  <a:gd name="T28" fmla="*/ 29 w 41"/>
                  <a:gd name="T29" fmla="*/ 19 h 19"/>
                  <a:gd name="T30" fmla="*/ 22 w 41"/>
                  <a:gd name="T31" fmla="*/ 3 h 19"/>
                  <a:gd name="T32" fmla="*/ 22 w 41"/>
                  <a:gd name="T33" fmla="*/ 3 h 19"/>
                  <a:gd name="T34" fmla="*/ 22 w 41"/>
                  <a:gd name="T35" fmla="*/ 19 h 19"/>
                  <a:gd name="T36" fmla="*/ 19 w 41"/>
                  <a:gd name="T37" fmla="*/ 19 h 19"/>
                  <a:gd name="T38" fmla="*/ 19 w 41"/>
                  <a:gd name="T39" fmla="*/ 0 h 19"/>
                  <a:gd name="T40" fmla="*/ 24 w 41"/>
                  <a:gd name="T41" fmla="*/ 0 h 19"/>
                  <a:gd name="T42" fmla="*/ 30 w 41"/>
                  <a:gd name="T43" fmla="*/ 15 h 19"/>
                  <a:gd name="T44" fmla="*/ 35 w 41"/>
                  <a:gd name="T45" fmla="*/ 0 h 19"/>
                  <a:gd name="T46" fmla="*/ 41 w 41"/>
                  <a:gd name="T47" fmla="*/ 0 h 19"/>
                  <a:gd name="T48" fmla="*/ 41 w 41"/>
                  <a:gd name="T4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9">
                    <a:moveTo>
                      <a:pt x="15" y="2"/>
                    </a:moveTo>
                    <a:lnTo>
                      <a:pt x="9" y="2"/>
                    </a:lnTo>
                    <a:lnTo>
                      <a:pt x="9" y="19"/>
                    </a:lnTo>
                    <a:lnTo>
                      <a:pt x="5" y="19"/>
                    </a:lnTo>
                    <a:lnTo>
                      <a:pt x="5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2"/>
                    </a:lnTo>
                    <a:close/>
                    <a:moveTo>
                      <a:pt x="41" y="19"/>
                    </a:moveTo>
                    <a:lnTo>
                      <a:pt x="38" y="19"/>
                    </a:lnTo>
                    <a:lnTo>
                      <a:pt x="38" y="3"/>
                    </a:lnTo>
                    <a:lnTo>
                      <a:pt x="37" y="3"/>
                    </a:lnTo>
                    <a:lnTo>
                      <a:pt x="31" y="19"/>
                    </a:lnTo>
                    <a:lnTo>
                      <a:pt x="29" y="19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2" y="19"/>
                    </a:lnTo>
                    <a:lnTo>
                      <a:pt x="19" y="19"/>
                    </a:lnTo>
                    <a:lnTo>
                      <a:pt x="19" y="0"/>
                    </a:lnTo>
                    <a:lnTo>
                      <a:pt x="24" y="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1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6" name="Group 61"/>
            <p:cNvGrpSpPr/>
            <p:nvPr userDrawn="1"/>
          </p:nvGrpSpPr>
          <p:grpSpPr>
            <a:xfrm>
              <a:off x="1173163" y="4383088"/>
              <a:ext cx="1039813" cy="431800"/>
              <a:chOff x="1173163" y="4383088"/>
              <a:chExt cx="1039813" cy="431800"/>
            </a:xfrm>
          </p:grpSpPr>
          <p:sp>
            <p:nvSpPr>
              <p:cNvPr id="18" name="Freeform 15"/>
              <p:cNvSpPr>
                <a:spLocks noEditPoints="1"/>
              </p:cNvSpPr>
              <p:nvPr userDrawn="1"/>
            </p:nvSpPr>
            <p:spPr bwMode="auto">
              <a:xfrm>
                <a:off x="1184275" y="4383088"/>
                <a:ext cx="149225" cy="177800"/>
              </a:xfrm>
              <a:custGeom>
                <a:avLst/>
                <a:gdLst>
                  <a:gd name="T0" fmla="*/ 65 w 116"/>
                  <a:gd name="T1" fmla="*/ 0 h 138"/>
                  <a:gd name="T2" fmla="*/ 83 w 116"/>
                  <a:gd name="T3" fmla="*/ 2 h 138"/>
                  <a:gd name="T4" fmla="*/ 97 w 116"/>
                  <a:gd name="T5" fmla="*/ 7 h 138"/>
                  <a:gd name="T6" fmla="*/ 106 w 116"/>
                  <a:gd name="T7" fmla="*/ 18 h 138"/>
                  <a:gd name="T8" fmla="*/ 109 w 116"/>
                  <a:gd name="T9" fmla="*/ 34 h 138"/>
                  <a:gd name="T10" fmla="*/ 104 w 116"/>
                  <a:gd name="T11" fmla="*/ 52 h 138"/>
                  <a:gd name="T12" fmla="*/ 90 w 116"/>
                  <a:gd name="T13" fmla="*/ 63 h 138"/>
                  <a:gd name="T14" fmla="*/ 109 w 116"/>
                  <a:gd name="T15" fmla="*/ 76 h 138"/>
                  <a:gd name="T16" fmla="*/ 116 w 116"/>
                  <a:gd name="T17" fmla="*/ 98 h 138"/>
                  <a:gd name="T18" fmla="*/ 112 w 116"/>
                  <a:gd name="T19" fmla="*/ 116 h 138"/>
                  <a:gd name="T20" fmla="*/ 101 w 116"/>
                  <a:gd name="T21" fmla="*/ 129 h 138"/>
                  <a:gd name="T22" fmla="*/ 85 w 116"/>
                  <a:gd name="T23" fmla="*/ 136 h 138"/>
                  <a:gd name="T24" fmla="*/ 67 w 116"/>
                  <a:gd name="T25" fmla="*/ 138 h 138"/>
                  <a:gd name="T26" fmla="*/ 0 w 116"/>
                  <a:gd name="T27" fmla="*/ 138 h 138"/>
                  <a:gd name="T28" fmla="*/ 0 w 116"/>
                  <a:gd name="T29" fmla="*/ 0 h 138"/>
                  <a:gd name="T30" fmla="*/ 65 w 116"/>
                  <a:gd name="T31" fmla="*/ 0 h 138"/>
                  <a:gd name="T32" fmla="*/ 61 w 116"/>
                  <a:gd name="T33" fmla="*/ 56 h 138"/>
                  <a:gd name="T34" fmla="*/ 74 w 116"/>
                  <a:gd name="T35" fmla="*/ 52 h 138"/>
                  <a:gd name="T36" fmla="*/ 80 w 116"/>
                  <a:gd name="T37" fmla="*/ 39 h 138"/>
                  <a:gd name="T38" fmla="*/ 78 w 116"/>
                  <a:gd name="T39" fmla="*/ 32 h 138"/>
                  <a:gd name="T40" fmla="*/ 73 w 116"/>
                  <a:gd name="T41" fmla="*/ 27 h 138"/>
                  <a:gd name="T42" fmla="*/ 67 w 116"/>
                  <a:gd name="T43" fmla="*/ 24 h 138"/>
                  <a:gd name="T44" fmla="*/ 59 w 116"/>
                  <a:gd name="T45" fmla="*/ 24 h 138"/>
                  <a:gd name="T46" fmla="*/ 30 w 116"/>
                  <a:gd name="T47" fmla="*/ 24 h 138"/>
                  <a:gd name="T48" fmla="*/ 30 w 116"/>
                  <a:gd name="T49" fmla="*/ 56 h 138"/>
                  <a:gd name="T50" fmla="*/ 61 w 116"/>
                  <a:gd name="T51" fmla="*/ 56 h 138"/>
                  <a:gd name="T52" fmla="*/ 63 w 116"/>
                  <a:gd name="T53" fmla="*/ 115 h 138"/>
                  <a:gd name="T54" fmla="*/ 71 w 116"/>
                  <a:gd name="T55" fmla="*/ 114 h 138"/>
                  <a:gd name="T56" fmla="*/ 78 w 116"/>
                  <a:gd name="T57" fmla="*/ 111 h 138"/>
                  <a:gd name="T58" fmla="*/ 83 w 116"/>
                  <a:gd name="T59" fmla="*/ 105 h 138"/>
                  <a:gd name="T60" fmla="*/ 85 w 116"/>
                  <a:gd name="T61" fmla="*/ 96 h 138"/>
                  <a:gd name="T62" fmla="*/ 79 w 116"/>
                  <a:gd name="T63" fmla="*/ 81 h 138"/>
                  <a:gd name="T64" fmla="*/ 63 w 116"/>
                  <a:gd name="T65" fmla="*/ 77 h 138"/>
                  <a:gd name="T66" fmla="*/ 30 w 116"/>
                  <a:gd name="T67" fmla="*/ 77 h 138"/>
                  <a:gd name="T68" fmla="*/ 30 w 116"/>
                  <a:gd name="T69" fmla="*/ 115 h 138"/>
                  <a:gd name="T70" fmla="*/ 63 w 116"/>
                  <a:gd name="T71" fmla="*/ 11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6" h="138">
                    <a:moveTo>
                      <a:pt x="65" y="0"/>
                    </a:moveTo>
                    <a:cubicBezTo>
                      <a:pt x="72" y="0"/>
                      <a:pt x="78" y="1"/>
                      <a:pt x="83" y="2"/>
                    </a:cubicBezTo>
                    <a:cubicBezTo>
                      <a:pt x="88" y="3"/>
                      <a:pt x="93" y="5"/>
                      <a:pt x="97" y="7"/>
                    </a:cubicBezTo>
                    <a:cubicBezTo>
                      <a:pt x="101" y="10"/>
                      <a:pt x="104" y="14"/>
                      <a:pt x="106" y="18"/>
                    </a:cubicBezTo>
                    <a:cubicBezTo>
                      <a:pt x="108" y="22"/>
                      <a:pt x="109" y="28"/>
                      <a:pt x="109" y="34"/>
                    </a:cubicBezTo>
                    <a:cubicBezTo>
                      <a:pt x="109" y="41"/>
                      <a:pt x="107" y="47"/>
                      <a:pt x="104" y="52"/>
                    </a:cubicBezTo>
                    <a:cubicBezTo>
                      <a:pt x="101" y="56"/>
                      <a:pt x="96" y="60"/>
                      <a:pt x="90" y="63"/>
                    </a:cubicBezTo>
                    <a:cubicBezTo>
                      <a:pt x="99" y="66"/>
                      <a:pt x="105" y="70"/>
                      <a:pt x="109" y="76"/>
                    </a:cubicBezTo>
                    <a:cubicBezTo>
                      <a:pt x="114" y="82"/>
                      <a:pt x="116" y="89"/>
                      <a:pt x="116" y="98"/>
                    </a:cubicBezTo>
                    <a:cubicBezTo>
                      <a:pt x="116" y="105"/>
                      <a:pt x="114" y="111"/>
                      <a:pt x="112" y="116"/>
                    </a:cubicBezTo>
                    <a:cubicBezTo>
                      <a:pt x="109" y="121"/>
                      <a:pt x="105" y="126"/>
                      <a:pt x="101" y="129"/>
                    </a:cubicBezTo>
                    <a:cubicBezTo>
                      <a:pt x="96" y="132"/>
                      <a:pt x="91" y="134"/>
                      <a:pt x="85" y="136"/>
                    </a:cubicBezTo>
                    <a:cubicBezTo>
                      <a:pt x="79" y="137"/>
                      <a:pt x="73" y="138"/>
                      <a:pt x="67" y="138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5" y="0"/>
                    </a:lnTo>
                    <a:close/>
                    <a:moveTo>
                      <a:pt x="61" y="56"/>
                    </a:moveTo>
                    <a:cubicBezTo>
                      <a:pt x="66" y="56"/>
                      <a:pt x="71" y="55"/>
                      <a:pt x="74" y="52"/>
                    </a:cubicBezTo>
                    <a:cubicBezTo>
                      <a:pt x="78" y="49"/>
                      <a:pt x="80" y="45"/>
                      <a:pt x="80" y="39"/>
                    </a:cubicBezTo>
                    <a:cubicBezTo>
                      <a:pt x="80" y="36"/>
                      <a:pt x="79" y="34"/>
                      <a:pt x="78" y="32"/>
                    </a:cubicBezTo>
                    <a:cubicBezTo>
                      <a:pt x="77" y="29"/>
                      <a:pt x="75" y="28"/>
                      <a:pt x="73" y="27"/>
                    </a:cubicBezTo>
                    <a:cubicBezTo>
                      <a:pt x="71" y="26"/>
                      <a:pt x="69" y="25"/>
                      <a:pt x="67" y="24"/>
                    </a:cubicBezTo>
                    <a:cubicBezTo>
                      <a:pt x="64" y="24"/>
                      <a:pt x="61" y="24"/>
                      <a:pt x="59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56"/>
                      <a:pt x="30" y="56"/>
                      <a:pt x="30" y="56"/>
                    </a:cubicBezTo>
                    <a:lnTo>
                      <a:pt x="61" y="56"/>
                    </a:lnTo>
                    <a:close/>
                    <a:moveTo>
                      <a:pt x="63" y="115"/>
                    </a:moveTo>
                    <a:cubicBezTo>
                      <a:pt x="66" y="115"/>
                      <a:pt x="69" y="114"/>
                      <a:pt x="71" y="114"/>
                    </a:cubicBezTo>
                    <a:cubicBezTo>
                      <a:pt x="74" y="113"/>
                      <a:pt x="76" y="112"/>
                      <a:pt x="78" y="111"/>
                    </a:cubicBezTo>
                    <a:cubicBezTo>
                      <a:pt x="81" y="109"/>
                      <a:pt x="82" y="108"/>
                      <a:pt x="83" y="105"/>
                    </a:cubicBezTo>
                    <a:cubicBezTo>
                      <a:pt x="85" y="103"/>
                      <a:pt x="85" y="100"/>
                      <a:pt x="85" y="96"/>
                    </a:cubicBezTo>
                    <a:cubicBezTo>
                      <a:pt x="85" y="89"/>
                      <a:pt x="83" y="84"/>
                      <a:pt x="79" y="81"/>
                    </a:cubicBezTo>
                    <a:cubicBezTo>
                      <a:pt x="75" y="78"/>
                      <a:pt x="70" y="77"/>
                      <a:pt x="63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115"/>
                      <a:pt x="30" y="115"/>
                      <a:pt x="30" y="115"/>
                    </a:cubicBezTo>
                    <a:lnTo>
                      <a:pt x="63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16"/>
              <p:cNvSpPr>
                <a:spLocks/>
              </p:cNvSpPr>
              <p:nvPr userDrawn="1"/>
            </p:nvSpPr>
            <p:spPr bwMode="auto">
              <a:xfrm>
                <a:off x="1352550" y="4432301"/>
                <a:ext cx="120650" cy="131763"/>
              </a:xfrm>
              <a:custGeom>
                <a:avLst/>
                <a:gdLst>
                  <a:gd name="T0" fmla="*/ 68 w 94"/>
                  <a:gd name="T1" fmla="*/ 100 h 103"/>
                  <a:gd name="T2" fmla="*/ 68 w 94"/>
                  <a:gd name="T3" fmla="*/ 86 h 103"/>
                  <a:gd name="T4" fmla="*/ 67 w 94"/>
                  <a:gd name="T5" fmla="*/ 86 h 103"/>
                  <a:gd name="T6" fmla="*/ 53 w 94"/>
                  <a:gd name="T7" fmla="*/ 99 h 103"/>
                  <a:gd name="T8" fmla="*/ 36 w 94"/>
                  <a:gd name="T9" fmla="*/ 103 h 103"/>
                  <a:gd name="T10" fmla="*/ 18 w 94"/>
                  <a:gd name="T11" fmla="*/ 100 h 103"/>
                  <a:gd name="T12" fmla="*/ 7 w 94"/>
                  <a:gd name="T13" fmla="*/ 92 h 103"/>
                  <a:gd name="T14" fmla="*/ 1 w 94"/>
                  <a:gd name="T15" fmla="*/ 79 h 103"/>
                  <a:gd name="T16" fmla="*/ 0 w 94"/>
                  <a:gd name="T17" fmla="*/ 62 h 103"/>
                  <a:gd name="T18" fmla="*/ 0 w 94"/>
                  <a:gd name="T19" fmla="*/ 0 h 103"/>
                  <a:gd name="T20" fmla="*/ 27 w 94"/>
                  <a:gd name="T21" fmla="*/ 0 h 103"/>
                  <a:gd name="T22" fmla="*/ 27 w 94"/>
                  <a:gd name="T23" fmla="*/ 57 h 103"/>
                  <a:gd name="T24" fmla="*/ 31 w 94"/>
                  <a:gd name="T25" fmla="*/ 75 h 103"/>
                  <a:gd name="T26" fmla="*/ 45 w 94"/>
                  <a:gd name="T27" fmla="*/ 81 h 103"/>
                  <a:gd name="T28" fmla="*/ 61 w 94"/>
                  <a:gd name="T29" fmla="*/ 75 h 103"/>
                  <a:gd name="T30" fmla="*/ 66 w 94"/>
                  <a:gd name="T31" fmla="*/ 53 h 103"/>
                  <a:gd name="T32" fmla="*/ 66 w 94"/>
                  <a:gd name="T33" fmla="*/ 0 h 103"/>
                  <a:gd name="T34" fmla="*/ 94 w 94"/>
                  <a:gd name="T35" fmla="*/ 0 h 103"/>
                  <a:gd name="T36" fmla="*/ 94 w 94"/>
                  <a:gd name="T37" fmla="*/ 100 h 103"/>
                  <a:gd name="T38" fmla="*/ 68 w 94"/>
                  <a:gd name="T39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103">
                    <a:moveTo>
                      <a:pt x="68" y="100"/>
                    </a:moveTo>
                    <a:cubicBezTo>
                      <a:pt x="68" y="86"/>
                      <a:pt x="68" y="86"/>
                      <a:pt x="68" y="86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4" y="92"/>
                      <a:pt x="59" y="96"/>
                      <a:pt x="53" y="99"/>
                    </a:cubicBezTo>
                    <a:cubicBezTo>
                      <a:pt x="48" y="101"/>
                      <a:pt x="42" y="103"/>
                      <a:pt x="36" y="103"/>
                    </a:cubicBezTo>
                    <a:cubicBezTo>
                      <a:pt x="29" y="103"/>
                      <a:pt x="23" y="102"/>
                      <a:pt x="18" y="100"/>
                    </a:cubicBezTo>
                    <a:cubicBezTo>
                      <a:pt x="14" y="98"/>
                      <a:pt x="10" y="95"/>
                      <a:pt x="7" y="92"/>
                    </a:cubicBezTo>
                    <a:cubicBezTo>
                      <a:pt x="4" y="88"/>
                      <a:pt x="3" y="84"/>
                      <a:pt x="1" y="79"/>
                    </a:cubicBezTo>
                    <a:cubicBezTo>
                      <a:pt x="0" y="74"/>
                      <a:pt x="0" y="68"/>
                      <a:pt x="0" y="6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57"/>
                      <a:pt x="27" y="57"/>
                      <a:pt x="27" y="57"/>
                    </a:cubicBezTo>
                    <a:cubicBezTo>
                      <a:pt x="27" y="65"/>
                      <a:pt x="29" y="71"/>
                      <a:pt x="31" y="75"/>
                    </a:cubicBezTo>
                    <a:cubicBezTo>
                      <a:pt x="34" y="79"/>
                      <a:pt x="38" y="81"/>
                      <a:pt x="45" y="81"/>
                    </a:cubicBezTo>
                    <a:cubicBezTo>
                      <a:pt x="52" y="81"/>
                      <a:pt x="58" y="79"/>
                      <a:pt x="61" y="75"/>
                    </a:cubicBezTo>
                    <a:cubicBezTo>
                      <a:pt x="65" y="70"/>
                      <a:pt x="66" y="63"/>
                      <a:pt x="66" y="53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100"/>
                      <a:pt x="94" y="100"/>
                      <a:pt x="94" y="100"/>
                    </a:cubicBezTo>
                    <a:lnTo>
                      <a:pt x="68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17"/>
              <p:cNvSpPr>
                <a:spLocks/>
              </p:cNvSpPr>
              <p:nvPr userDrawn="1"/>
            </p:nvSpPr>
            <p:spPr bwMode="auto">
              <a:xfrm>
                <a:off x="1489075" y="4427538"/>
                <a:ext cx="120650" cy="136525"/>
              </a:xfrm>
              <a:custGeom>
                <a:avLst/>
                <a:gdLst>
                  <a:gd name="T0" fmla="*/ 28 w 93"/>
                  <a:gd name="T1" fmla="*/ 78 h 106"/>
                  <a:gd name="T2" fmla="*/ 33 w 93"/>
                  <a:gd name="T3" fmla="*/ 84 h 106"/>
                  <a:gd name="T4" fmla="*/ 40 w 93"/>
                  <a:gd name="T5" fmla="*/ 87 h 106"/>
                  <a:gd name="T6" fmla="*/ 47 w 93"/>
                  <a:gd name="T7" fmla="*/ 88 h 106"/>
                  <a:gd name="T8" fmla="*/ 54 w 93"/>
                  <a:gd name="T9" fmla="*/ 87 h 106"/>
                  <a:gd name="T10" fmla="*/ 59 w 93"/>
                  <a:gd name="T11" fmla="*/ 85 h 106"/>
                  <a:gd name="T12" fmla="*/ 64 w 93"/>
                  <a:gd name="T13" fmla="*/ 81 h 106"/>
                  <a:gd name="T14" fmla="*/ 65 w 93"/>
                  <a:gd name="T15" fmla="*/ 75 h 106"/>
                  <a:gd name="T16" fmla="*/ 57 w 93"/>
                  <a:gd name="T17" fmla="*/ 65 h 106"/>
                  <a:gd name="T18" fmla="*/ 34 w 93"/>
                  <a:gd name="T19" fmla="*/ 59 h 106"/>
                  <a:gd name="T20" fmla="*/ 23 w 93"/>
                  <a:gd name="T21" fmla="*/ 56 h 106"/>
                  <a:gd name="T22" fmla="*/ 12 w 93"/>
                  <a:gd name="T23" fmla="*/ 51 h 106"/>
                  <a:gd name="T24" fmla="*/ 5 w 93"/>
                  <a:gd name="T25" fmla="*/ 44 h 106"/>
                  <a:gd name="T26" fmla="*/ 3 w 93"/>
                  <a:gd name="T27" fmla="*/ 33 h 106"/>
                  <a:gd name="T28" fmla="*/ 6 w 93"/>
                  <a:gd name="T29" fmla="*/ 17 h 106"/>
                  <a:gd name="T30" fmla="*/ 16 w 93"/>
                  <a:gd name="T31" fmla="*/ 7 h 106"/>
                  <a:gd name="T32" fmla="*/ 30 w 93"/>
                  <a:gd name="T33" fmla="*/ 2 h 106"/>
                  <a:gd name="T34" fmla="*/ 46 w 93"/>
                  <a:gd name="T35" fmla="*/ 0 h 106"/>
                  <a:gd name="T36" fmla="*/ 62 w 93"/>
                  <a:gd name="T37" fmla="*/ 2 h 106"/>
                  <a:gd name="T38" fmla="*/ 76 w 93"/>
                  <a:gd name="T39" fmla="*/ 7 h 106"/>
                  <a:gd name="T40" fmla="*/ 86 w 93"/>
                  <a:gd name="T41" fmla="*/ 17 h 106"/>
                  <a:gd name="T42" fmla="*/ 90 w 93"/>
                  <a:gd name="T43" fmla="*/ 32 h 106"/>
                  <a:gd name="T44" fmla="*/ 64 w 93"/>
                  <a:gd name="T45" fmla="*/ 32 h 106"/>
                  <a:gd name="T46" fmla="*/ 58 w 93"/>
                  <a:gd name="T47" fmla="*/ 22 h 106"/>
                  <a:gd name="T48" fmla="*/ 45 w 93"/>
                  <a:gd name="T49" fmla="*/ 19 h 106"/>
                  <a:gd name="T50" fmla="*/ 40 w 93"/>
                  <a:gd name="T51" fmla="*/ 19 h 106"/>
                  <a:gd name="T52" fmla="*/ 35 w 93"/>
                  <a:gd name="T53" fmla="*/ 20 h 106"/>
                  <a:gd name="T54" fmla="*/ 32 w 93"/>
                  <a:gd name="T55" fmla="*/ 23 h 106"/>
                  <a:gd name="T56" fmla="*/ 30 w 93"/>
                  <a:gd name="T57" fmla="*/ 28 h 106"/>
                  <a:gd name="T58" fmla="*/ 33 w 93"/>
                  <a:gd name="T59" fmla="*/ 34 h 106"/>
                  <a:gd name="T60" fmla="*/ 40 w 93"/>
                  <a:gd name="T61" fmla="*/ 38 h 106"/>
                  <a:gd name="T62" fmla="*/ 50 w 93"/>
                  <a:gd name="T63" fmla="*/ 40 h 106"/>
                  <a:gd name="T64" fmla="*/ 61 w 93"/>
                  <a:gd name="T65" fmla="*/ 43 h 106"/>
                  <a:gd name="T66" fmla="*/ 73 w 93"/>
                  <a:gd name="T67" fmla="*/ 46 h 106"/>
                  <a:gd name="T68" fmla="*/ 83 w 93"/>
                  <a:gd name="T69" fmla="*/ 51 h 106"/>
                  <a:gd name="T70" fmla="*/ 90 w 93"/>
                  <a:gd name="T71" fmla="*/ 59 h 106"/>
                  <a:gd name="T72" fmla="*/ 93 w 93"/>
                  <a:gd name="T73" fmla="*/ 71 h 106"/>
                  <a:gd name="T74" fmla="*/ 89 w 93"/>
                  <a:gd name="T75" fmla="*/ 88 h 106"/>
                  <a:gd name="T76" fmla="*/ 79 w 93"/>
                  <a:gd name="T77" fmla="*/ 98 h 106"/>
                  <a:gd name="T78" fmla="*/ 64 w 93"/>
                  <a:gd name="T79" fmla="*/ 104 h 106"/>
                  <a:gd name="T80" fmla="*/ 47 w 93"/>
                  <a:gd name="T81" fmla="*/ 106 h 106"/>
                  <a:gd name="T82" fmla="*/ 30 w 93"/>
                  <a:gd name="T83" fmla="*/ 104 h 106"/>
                  <a:gd name="T84" fmla="*/ 15 w 93"/>
                  <a:gd name="T85" fmla="*/ 98 h 106"/>
                  <a:gd name="T86" fmla="*/ 5 w 93"/>
                  <a:gd name="T87" fmla="*/ 87 h 106"/>
                  <a:gd name="T88" fmla="*/ 0 w 93"/>
                  <a:gd name="T89" fmla="*/ 71 h 106"/>
                  <a:gd name="T90" fmla="*/ 26 w 93"/>
                  <a:gd name="T91" fmla="*/ 71 h 106"/>
                  <a:gd name="T92" fmla="*/ 28 w 93"/>
                  <a:gd name="T93" fmla="*/ 7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106">
                    <a:moveTo>
                      <a:pt x="28" y="78"/>
                    </a:moveTo>
                    <a:cubicBezTo>
                      <a:pt x="29" y="80"/>
                      <a:pt x="31" y="82"/>
                      <a:pt x="33" y="84"/>
                    </a:cubicBezTo>
                    <a:cubicBezTo>
                      <a:pt x="35" y="85"/>
                      <a:pt x="37" y="86"/>
                      <a:pt x="40" y="87"/>
                    </a:cubicBezTo>
                    <a:cubicBezTo>
                      <a:pt x="42" y="87"/>
                      <a:pt x="45" y="88"/>
                      <a:pt x="47" y="88"/>
                    </a:cubicBezTo>
                    <a:cubicBezTo>
                      <a:pt x="49" y="88"/>
                      <a:pt x="51" y="87"/>
                      <a:pt x="54" y="87"/>
                    </a:cubicBezTo>
                    <a:cubicBezTo>
                      <a:pt x="56" y="86"/>
                      <a:pt x="58" y="86"/>
                      <a:pt x="59" y="85"/>
                    </a:cubicBezTo>
                    <a:cubicBezTo>
                      <a:pt x="61" y="84"/>
                      <a:pt x="63" y="82"/>
                      <a:pt x="64" y="81"/>
                    </a:cubicBezTo>
                    <a:cubicBezTo>
                      <a:pt x="65" y="79"/>
                      <a:pt x="65" y="77"/>
                      <a:pt x="65" y="75"/>
                    </a:cubicBezTo>
                    <a:cubicBezTo>
                      <a:pt x="65" y="71"/>
                      <a:pt x="63" y="68"/>
                      <a:pt x="57" y="65"/>
                    </a:cubicBezTo>
                    <a:cubicBezTo>
                      <a:pt x="52" y="63"/>
                      <a:pt x="44" y="61"/>
                      <a:pt x="34" y="59"/>
                    </a:cubicBezTo>
                    <a:cubicBezTo>
                      <a:pt x="30" y="58"/>
                      <a:pt x="26" y="57"/>
                      <a:pt x="23" y="56"/>
                    </a:cubicBezTo>
                    <a:cubicBezTo>
                      <a:pt x="19" y="55"/>
                      <a:pt x="15" y="53"/>
                      <a:pt x="12" y="51"/>
                    </a:cubicBezTo>
                    <a:cubicBezTo>
                      <a:pt x="9" y="49"/>
                      <a:pt x="7" y="47"/>
                      <a:pt x="5" y="44"/>
                    </a:cubicBezTo>
                    <a:cubicBezTo>
                      <a:pt x="3" y="41"/>
                      <a:pt x="3" y="37"/>
                      <a:pt x="3" y="33"/>
                    </a:cubicBezTo>
                    <a:cubicBezTo>
                      <a:pt x="3" y="26"/>
                      <a:pt x="4" y="21"/>
                      <a:pt x="6" y="17"/>
                    </a:cubicBezTo>
                    <a:cubicBezTo>
                      <a:pt x="9" y="13"/>
                      <a:pt x="12" y="9"/>
                      <a:pt x="16" y="7"/>
                    </a:cubicBezTo>
                    <a:cubicBezTo>
                      <a:pt x="20" y="4"/>
                      <a:pt x="25" y="3"/>
                      <a:pt x="30" y="2"/>
                    </a:cubicBezTo>
                    <a:cubicBezTo>
                      <a:pt x="35" y="1"/>
                      <a:pt x="41" y="0"/>
                      <a:pt x="46" y="0"/>
                    </a:cubicBezTo>
                    <a:cubicBezTo>
                      <a:pt x="52" y="0"/>
                      <a:pt x="57" y="1"/>
                      <a:pt x="62" y="2"/>
                    </a:cubicBezTo>
                    <a:cubicBezTo>
                      <a:pt x="67" y="3"/>
                      <a:pt x="72" y="5"/>
                      <a:pt x="76" y="7"/>
                    </a:cubicBezTo>
                    <a:cubicBezTo>
                      <a:pt x="80" y="10"/>
                      <a:pt x="83" y="13"/>
                      <a:pt x="86" y="17"/>
                    </a:cubicBezTo>
                    <a:cubicBezTo>
                      <a:pt x="88" y="21"/>
                      <a:pt x="90" y="26"/>
                      <a:pt x="90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27"/>
                      <a:pt x="62" y="23"/>
                      <a:pt x="58" y="22"/>
                    </a:cubicBezTo>
                    <a:cubicBezTo>
                      <a:pt x="54" y="20"/>
                      <a:pt x="50" y="19"/>
                      <a:pt x="45" y="19"/>
                    </a:cubicBezTo>
                    <a:cubicBezTo>
                      <a:pt x="44" y="19"/>
                      <a:pt x="42" y="19"/>
                      <a:pt x="40" y="19"/>
                    </a:cubicBezTo>
                    <a:cubicBezTo>
                      <a:pt x="38" y="19"/>
                      <a:pt x="37" y="20"/>
                      <a:pt x="35" y="20"/>
                    </a:cubicBezTo>
                    <a:cubicBezTo>
                      <a:pt x="34" y="21"/>
                      <a:pt x="33" y="22"/>
                      <a:pt x="32" y="23"/>
                    </a:cubicBezTo>
                    <a:cubicBezTo>
                      <a:pt x="31" y="24"/>
                      <a:pt x="30" y="26"/>
                      <a:pt x="30" y="28"/>
                    </a:cubicBezTo>
                    <a:cubicBezTo>
                      <a:pt x="30" y="31"/>
                      <a:pt x="31" y="33"/>
                      <a:pt x="33" y="34"/>
                    </a:cubicBezTo>
                    <a:cubicBezTo>
                      <a:pt x="35" y="36"/>
                      <a:pt x="37" y="37"/>
                      <a:pt x="40" y="38"/>
                    </a:cubicBezTo>
                    <a:cubicBezTo>
                      <a:pt x="43" y="39"/>
                      <a:pt x="46" y="40"/>
                      <a:pt x="50" y="40"/>
                    </a:cubicBezTo>
                    <a:cubicBezTo>
                      <a:pt x="54" y="41"/>
                      <a:pt x="57" y="42"/>
                      <a:pt x="61" y="43"/>
                    </a:cubicBezTo>
                    <a:cubicBezTo>
                      <a:pt x="65" y="44"/>
                      <a:pt x="69" y="45"/>
                      <a:pt x="73" y="46"/>
                    </a:cubicBezTo>
                    <a:cubicBezTo>
                      <a:pt x="77" y="48"/>
                      <a:pt x="80" y="49"/>
                      <a:pt x="83" y="51"/>
                    </a:cubicBezTo>
                    <a:cubicBezTo>
                      <a:pt x="86" y="54"/>
                      <a:pt x="88" y="56"/>
                      <a:pt x="90" y="59"/>
                    </a:cubicBezTo>
                    <a:cubicBezTo>
                      <a:pt x="92" y="63"/>
                      <a:pt x="93" y="66"/>
                      <a:pt x="93" y="71"/>
                    </a:cubicBezTo>
                    <a:cubicBezTo>
                      <a:pt x="93" y="78"/>
                      <a:pt x="92" y="83"/>
                      <a:pt x="89" y="88"/>
                    </a:cubicBezTo>
                    <a:cubicBezTo>
                      <a:pt x="86" y="92"/>
                      <a:pt x="83" y="96"/>
                      <a:pt x="79" y="98"/>
                    </a:cubicBezTo>
                    <a:cubicBezTo>
                      <a:pt x="74" y="101"/>
                      <a:pt x="69" y="103"/>
                      <a:pt x="64" y="104"/>
                    </a:cubicBezTo>
                    <a:cubicBezTo>
                      <a:pt x="59" y="105"/>
                      <a:pt x="53" y="106"/>
                      <a:pt x="47" y="106"/>
                    </a:cubicBezTo>
                    <a:cubicBezTo>
                      <a:pt x="41" y="106"/>
                      <a:pt x="36" y="105"/>
                      <a:pt x="30" y="104"/>
                    </a:cubicBezTo>
                    <a:cubicBezTo>
                      <a:pt x="25" y="103"/>
                      <a:pt x="20" y="101"/>
                      <a:pt x="15" y="98"/>
                    </a:cubicBezTo>
                    <a:cubicBezTo>
                      <a:pt x="11" y="95"/>
                      <a:pt x="8" y="92"/>
                      <a:pt x="5" y="87"/>
                    </a:cubicBezTo>
                    <a:cubicBezTo>
                      <a:pt x="2" y="83"/>
                      <a:pt x="0" y="77"/>
                      <a:pt x="0" y="71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6" y="74"/>
                      <a:pt x="27" y="76"/>
                      <a:pt x="28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8"/>
              <p:cNvSpPr>
                <a:spLocks noEditPoints="1"/>
              </p:cNvSpPr>
              <p:nvPr userDrawn="1"/>
            </p:nvSpPr>
            <p:spPr bwMode="auto">
              <a:xfrm>
                <a:off x="1627188" y="4383088"/>
                <a:ext cx="36513" cy="177800"/>
              </a:xfrm>
              <a:custGeom>
                <a:avLst/>
                <a:gdLst>
                  <a:gd name="T0" fmla="*/ 0 w 23"/>
                  <a:gd name="T1" fmla="*/ 18 h 112"/>
                  <a:gd name="T2" fmla="*/ 0 w 23"/>
                  <a:gd name="T3" fmla="*/ 0 h 112"/>
                  <a:gd name="T4" fmla="*/ 23 w 23"/>
                  <a:gd name="T5" fmla="*/ 0 h 112"/>
                  <a:gd name="T6" fmla="*/ 23 w 23"/>
                  <a:gd name="T7" fmla="*/ 18 h 112"/>
                  <a:gd name="T8" fmla="*/ 0 w 23"/>
                  <a:gd name="T9" fmla="*/ 18 h 112"/>
                  <a:gd name="T10" fmla="*/ 23 w 23"/>
                  <a:gd name="T11" fmla="*/ 31 h 112"/>
                  <a:gd name="T12" fmla="*/ 23 w 23"/>
                  <a:gd name="T13" fmla="*/ 112 h 112"/>
                  <a:gd name="T14" fmla="*/ 0 w 23"/>
                  <a:gd name="T15" fmla="*/ 112 h 112"/>
                  <a:gd name="T16" fmla="*/ 0 w 23"/>
                  <a:gd name="T17" fmla="*/ 31 h 112"/>
                  <a:gd name="T18" fmla="*/ 23 w 23"/>
                  <a:gd name="T19" fmla="*/ 3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12">
                    <a:moveTo>
                      <a:pt x="0" y="18"/>
                    </a:moveTo>
                    <a:lnTo>
                      <a:pt x="0" y="0"/>
                    </a:lnTo>
                    <a:lnTo>
                      <a:pt x="23" y="0"/>
                    </a:lnTo>
                    <a:lnTo>
                      <a:pt x="23" y="18"/>
                    </a:lnTo>
                    <a:lnTo>
                      <a:pt x="0" y="18"/>
                    </a:lnTo>
                    <a:close/>
                    <a:moveTo>
                      <a:pt x="23" y="31"/>
                    </a:moveTo>
                    <a:lnTo>
                      <a:pt x="23" y="112"/>
                    </a:lnTo>
                    <a:lnTo>
                      <a:pt x="0" y="112"/>
                    </a:lnTo>
                    <a:lnTo>
                      <a:pt x="0" y="31"/>
                    </a:lnTo>
                    <a:lnTo>
                      <a:pt x="23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9"/>
              <p:cNvSpPr>
                <a:spLocks/>
              </p:cNvSpPr>
              <p:nvPr userDrawn="1"/>
            </p:nvSpPr>
            <p:spPr bwMode="auto">
              <a:xfrm>
                <a:off x="1685925" y="4427538"/>
                <a:ext cx="122238" cy="133350"/>
              </a:xfrm>
              <a:custGeom>
                <a:avLst/>
                <a:gdLst>
                  <a:gd name="T0" fmla="*/ 26 w 94"/>
                  <a:gd name="T1" fmla="*/ 3 h 103"/>
                  <a:gd name="T2" fmla="*/ 26 w 94"/>
                  <a:gd name="T3" fmla="*/ 17 h 103"/>
                  <a:gd name="T4" fmla="*/ 27 w 94"/>
                  <a:gd name="T5" fmla="*/ 17 h 103"/>
                  <a:gd name="T6" fmla="*/ 40 w 94"/>
                  <a:gd name="T7" fmla="*/ 4 h 103"/>
                  <a:gd name="T8" fmla="*/ 57 w 94"/>
                  <a:gd name="T9" fmla="*/ 0 h 103"/>
                  <a:gd name="T10" fmla="*/ 76 w 94"/>
                  <a:gd name="T11" fmla="*/ 3 h 103"/>
                  <a:gd name="T12" fmla="*/ 87 w 94"/>
                  <a:gd name="T13" fmla="*/ 12 h 103"/>
                  <a:gd name="T14" fmla="*/ 92 w 94"/>
                  <a:gd name="T15" fmla="*/ 25 h 103"/>
                  <a:gd name="T16" fmla="*/ 94 w 94"/>
                  <a:gd name="T17" fmla="*/ 42 h 103"/>
                  <a:gd name="T18" fmla="*/ 94 w 94"/>
                  <a:gd name="T19" fmla="*/ 103 h 103"/>
                  <a:gd name="T20" fmla="*/ 67 w 94"/>
                  <a:gd name="T21" fmla="*/ 103 h 103"/>
                  <a:gd name="T22" fmla="*/ 67 w 94"/>
                  <a:gd name="T23" fmla="*/ 47 h 103"/>
                  <a:gd name="T24" fmla="*/ 63 w 94"/>
                  <a:gd name="T25" fmla="*/ 28 h 103"/>
                  <a:gd name="T26" fmla="*/ 49 w 94"/>
                  <a:gd name="T27" fmla="*/ 22 h 103"/>
                  <a:gd name="T28" fmla="*/ 33 w 94"/>
                  <a:gd name="T29" fmla="*/ 29 h 103"/>
                  <a:gd name="T30" fmla="*/ 28 w 94"/>
                  <a:gd name="T31" fmla="*/ 51 h 103"/>
                  <a:gd name="T32" fmla="*/ 28 w 94"/>
                  <a:gd name="T33" fmla="*/ 103 h 103"/>
                  <a:gd name="T34" fmla="*/ 0 w 94"/>
                  <a:gd name="T35" fmla="*/ 103 h 103"/>
                  <a:gd name="T36" fmla="*/ 0 w 94"/>
                  <a:gd name="T37" fmla="*/ 3 h 103"/>
                  <a:gd name="T38" fmla="*/ 26 w 94"/>
                  <a:gd name="T39" fmla="*/ 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103">
                    <a:moveTo>
                      <a:pt x="26" y="3"/>
                    </a:move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30" y="11"/>
                      <a:pt x="35" y="7"/>
                      <a:pt x="40" y="4"/>
                    </a:cubicBezTo>
                    <a:cubicBezTo>
                      <a:pt x="46" y="2"/>
                      <a:pt x="52" y="0"/>
                      <a:pt x="57" y="0"/>
                    </a:cubicBezTo>
                    <a:cubicBezTo>
                      <a:pt x="65" y="0"/>
                      <a:pt x="71" y="1"/>
                      <a:pt x="76" y="3"/>
                    </a:cubicBezTo>
                    <a:cubicBezTo>
                      <a:pt x="80" y="5"/>
                      <a:pt x="84" y="8"/>
                      <a:pt x="87" y="12"/>
                    </a:cubicBezTo>
                    <a:cubicBezTo>
                      <a:pt x="89" y="15"/>
                      <a:pt x="91" y="20"/>
                      <a:pt x="92" y="25"/>
                    </a:cubicBezTo>
                    <a:cubicBezTo>
                      <a:pt x="94" y="30"/>
                      <a:pt x="94" y="35"/>
                      <a:pt x="94" y="42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38"/>
                      <a:pt x="65" y="32"/>
                      <a:pt x="63" y="28"/>
                    </a:cubicBezTo>
                    <a:cubicBezTo>
                      <a:pt x="60" y="24"/>
                      <a:pt x="56" y="22"/>
                      <a:pt x="49" y="22"/>
                    </a:cubicBezTo>
                    <a:cubicBezTo>
                      <a:pt x="41" y="22"/>
                      <a:pt x="36" y="24"/>
                      <a:pt x="33" y="29"/>
                    </a:cubicBezTo>
                    <a:cubicBezTo>
                      <a:pt x="29" y="33"/>
                      <a:pt x="28" y="41"/>
                      <a:pt x="28" y="51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6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20"/>
              <p:cNvSpPr>
                <a:spLocks noEditPoints="1"/>
              </p:cNvSpPr>
              <p:nvPr userDrawn="1"/>
            </p:nvSpPr>
            <p:spPr bwMode="auto">
              <a:xfrm>
                <a:off x="1824038" y="4427538"/>
                <a:ext cx="128588" cy="136525"/>
              </a:xfrm>
              <a:custGeom>
                <a:avLst/>
                <a:gdLst>
                  <a:gd name="T0" fmla="*/ 34 w 100"/>
                  <a:gd name="T1" fmla="*/ 79 h 106"/>
                  <a:gd name="T2" fmla="*/ 52 w 100"/>
                  <a:gd name="T3" fmla="*/ 85 h 106"/>
                  <a:gd name="T4" fmla="*/ 67 w 100"/>
                  <a:gd name="T5" fmla="*/ 81 h 106"/>
                  <a:gd name="T6" fmla="*/ 74 w 100"/>
                  <a:gd name="T7" fmla="*/ 72 h 106"/>
                  <a:gd name="T8" fmla="*/ 98 w 100"/>
                  <a:gd name="T9" fmla="*/ 72 h 106"/>
                  <a:gd name="T10" fmla="*/ 80 w 100"/>
                  <a:gd name="T11" fmla="*/ 98 h 106"/>
                  <a:gd name="T12" fmla="*/ 51 w 100"/>
                  <a:gd name="T13" fmla="*/ 106 h 106"/>
                  <a:gd name="T14" fmla="*/ 30 w 100"/>
                  <a:gd name="T15" fmla="*/ 102 h 106"/>
                  <a:gd name="T16" fmla="*/ 14 w 100"/>
                  <a:gd name="T17" fmla="*/ 91 h 106"/>
                  <a:gd name="T18" fmla="*/ 4 w 100"/>
                  <a:gd name="T19" fmla="*/ 75 h 106"/>
                  <a:gd name="T20" fmla="*/ 0 w 100"/>
                  <a:gd name="T21" fmla="*/ 53 h 106"/>
                  <a:gd name="T22" fmla="*/ 4 w 100"/>
                  <a:gd name="T23" fmla="*/ 32 h 106"/>
                  <a:gd name="T24" fmla="*/ 14 w 100"/>
                  <a:gd name="T25" fmla="*/ 16 h 106"/>
                  <a:gd name="T26" fmla="*/ 31 w 100"/>
                  <a:gd name="T27" fmla="*/ 4 h 106"/>
                  <a:gd name="T28" fmla="*/ 51 w 100"/>
                  <a:gd name="T29" fmla="*/ 0 h 106"/>
                  <a:gd name="T30" fmla="*/ 74 w 100"/>
                  <a:gd name="T31" fmla="*/ 5 h 106"/>
                  <a:gd name="T32" fmla="*/ 89 w 100"/>
                  <a:gd name="T33" fmla="*/ 19 h 106"/>
                  <a:gd name="T34" fmla="*/ 98 w 100"/>
                  <a:gd name="T35" fmla="*/ 38 h 106"/>
                  <a:gd name="T36" fmla="*/ 100 w 100"/>
                  <a:gd name="T37" fmla="*/ 60 h 106"/>
                  <a:gd name="T38" fmla="*/ 28 w 100"/>
                  <a:gd name="T39" fmla="*/ 60 h 106"/>
                  <a:gd name="T40" fmla="*/ 34 w 100"/>
                  <a:gd name="T41" fmla="*/ 79 h 106"/>
                  <a:gd name="T42" fmla="*/ 66 w 100"/>
                  <a:gd name="T43" fmla="*/ 27 h 106"/>
                  <a:gd name="T44" fmla="*/ 51 w 100"/>
                  <a:gd name="T45" fmla="*/ 21 h 106"/>
                  <a:gd name="T46" fmla="*/ 40 w 100"/>
                  <a:gd name="T47" fmla="*/ 23 h 106"/>
                  <a:gd name="T48" fmla="*/ 33 w 100"/>
                  <a:gd name="T49" fmla="*/ 29 h 106"/>
                  <a:gd name="T50" fmla="*/ 29 w 100"/>
                  <a:gd name="T51" fmla="*/ 36 h 106"/>
                  <a:gd name="T52" fmla="*/ 28 w 100"/>
                  <a:gd name="T53" fmla="*/ 42 h 106"/>
                  <a:gd name="T54" fmla="*/ 72 w 100"/>
                  <a:gd name="T55" fmla="*/ 42 h 106"/>
                  <a:gd name="T56" fmla="*/ 66 w 100"/>
                  <a:gd name="T57" fmla="*/ 2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0" h="106">
                    <a:moveTo>
                      <a:pt x="34" y="79"/>
                    </a:moveTo>
                    <a:cubicBezTo>
                      <a:pt x="39" y="83"/>
                      <a:pt x="45" y="85"/>
                      <a:pt x="52" y="85"/>
                    </a:cubicBezTo>
                    <a:cubicBezTo>
                      <a:pt x="58" y="85"/>
                      <a:pt x="63" y="84"/>
                      <a:pt x="67" y="81"/>
                    </a:cubicBezTo>
                    <a:cubicBezTo>
                      <a:pt x="71" y="78"/>
                      <a:pt x="73" y="75"/>
                      <a:pt x="74" y="72"/>
                    </a:cubicBezTo>
                    <a:cubicBezTo>
                      <a:pt x="98" y="72"/>
                      <a:pt x="98" y="72"/>
                      <a:pt x="98" y="72"/>
                    </a:cubicBezTo>
                    <a:cubicBezTo>
                      <a:pt x="94" y="84"/>
                      <a:pt x="88" y="93"/>
                      <a:pt x="80" y="98"/>
                    </a:cubicBezTo>
                    <a:cubicBezTo>
                      <a:pt x="72" y="103"/>
                      <a:pt x="63" y="106"/>
                      <a:pt x="51" y="106"/>
                    </a:cubicBezTo>
                    <a:cubicBezTo>
                      <a:pt x="43" y="106"/>
                      <a:pt x="36" y="104"/>
                      <a:pt x="30" y="102"/>
                    </a:cubicBezTo>
                    <a:cubicBezTo>
                      <a:pt x="24" y="99"/>
                      <a:pt x="18" y="96"/>
                      <a:pt x="14" y="91"/>
                    </a:cubicBezTo>
                    <a:cubicBezTo>
                      <a:pt x="10" y="87"/>
                      <a:pt x="6" y="81"/>
                      <a:pt x="4" y="75"/>
                    </a:cubicBezTo>
                    <a:cubicBezTo>
                      <a:pt x="1" y="68"/>
                      <a:pt x="0" y="61"/>
                      <a:pt x="0" y="53"/>
                    </a:cubicBezTo>
                    <a:cubicBezTo>
                      <a:pt x="0" y="46"/>
                      <a:pt x="1" y="39"/>
                      <a:pt x="4" y="32"/>
                    </a:cubicBezTo>
                    <a:cubicBezTo>
                      <a:pt x="6" y="26"/>
                      <a:pt x="10" y="20"/>
                      <a:pt x="14" y="16"/>
                    </a:cubicBezTo>
                    <a:cubicBezTo>
                      <a:pt x="19" y="11"/>
                      <a:pt x="24" y="7"/>
                      <a:pt x="31" y="4"/>
                    </a:cubicBezTo>
                    <a:cubicBezTo>
                      <a:pt x="37" y="2"/>
                      <a:pt x="44" y="0"/>
                      <a:pt x="51" y="0"/>
                    </a:cubicBezTo>
                    <a:cubicBezTo>
                      <a:pt x="60" y="0"/>
                      <a:pt x="67" y="2"/>
                      <a:pt x="74" y="5"/>
                    </a:cubicBezTo>
                    <a:cubicBezTo>
                      <a:pt x="80" y="9"/>
                      <a:pt x="85" y="13"/>
                      <a:pt x="89" y="19"/>
                    </a:cubicBezTo>
                    <a:cubicBezTo>
                      <a:pt x="93" y="24"/>
                      <a:pt x="96" y="30"/>
                      <a:pt x="98" y="38"/>
                    </a:cubicBezTo>
                    <a:cubicBezTo>
                      <a:pt x="100" y="45"/>
                      <a:pt x="100" y="52"/>
                      <a:pt x="100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9"/>
                      <a:pt x="30" y="75"/>
                      <a:pt x="34" y="79"/>
                    </a:cubicBezTo>
                    <a:close/>
                    <a:moveTo>
                      <a:pt x="66" y="27"/>
                    </a:moveTo>
                    <a:cubicBezTo>
                      <a:pt x="62" y="23"/>
                      <a:pt x="57" y="21"/>
                      <a:pt x="51" y="21"/>
                    </a:cubicBezTo>
                    <a:cubicBezTo>
                      <a:pt x="46" y="21"/>
                      <a:pt x="43" y="22"/>
                      <a:pt x="40" y="23"/>
                    </a:cubicBezTo>
                    <a:cubicBezTo>
                      <a:pt x="37" y="25"/>
                      <a:pt x="34" y="27"/>
                      <a:pt x="33" y="29"/>
                    </a:cubicBezTo>
                    <a:cubicBezTo>
                      <a:pt x="31" y="31"/>
                      <a:pt x="30" y="33"/>
                      <a:pt x="29" y="36"/>
                    </a:cubicBezTo>
                    <a:cubicBezTo>
                      <a:pt x="28" y="38"/>
                      <a:pt x="28" y="40"/>
                      <a:pt x="28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1" y="35"/>
                      <a:pt x="69" y="30"/>
                      <a:pt x="66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21"/>
              <p:cNvSpPr>
                <a:spLocks/>
              </p:cNvSpPr>
              <p:nvPr userDrawn="1"/>
            </p:nvSpPr>
            <p:spPr bwMode="auto">
              <a:xfrm>
                <a:off x="1963738" y="4427538"/>
                <a:ext cx="119063" cy="136525"/>
              </a:xfrm>
              <a:custGeom>
                <a:avLst/>
                <a:gdLst>
                  <a:gd name="T0" fmla="*/ 28 w 93"/>
                  <a:gd name="T1" fmla="*/ 78 h 106"/>
                  <a:gd name="T2" fmla="*/ 33 w 93"/>
                  <a:gd name="T3" fmla="*/ 84 h 106"/>
                  <a:gd name="T4" fmla="*/ 39 w 93"/>
                  <a:gd name="T5" fmla="*/ 87 h 106"/>
                  <a:gd name="T6" fmla="*/ 47 w 93"/>
                  <a:gd name="T7" fmla="*/ 88 h 106"/>
                  <a:gd name="T8" fmla="*/ 53 w 93"/>
                  <a:gd name="T9" fmla="*/ 87 h 106"/>
                  <a:gd name="T10" fmla="*/ 59 w 93"/>
                  <a:gd name="T11" fmla="*/ 85 h 106"/>
                  <a:gd name="T12" fmla="*/ 63 w 93"/>
                  <a:gd name="T13" fmla="*/ 81 h 106"/>
                  <a:gd name="T14" fmla="*/ 65 w 93"/>
                  <a:gd name="T15" fmla="*/ 75 h 106"/>
                  <a:gd name="T16" fmla="*/ 57 w 93"/>
                  <a:gd name="T17" fmla="*/ 65 h 106"/>
                  <a:gd name="T18" fmla="*/ 34 w 93"/>
                  <a:gd name="T19" fmla="*/ 59 h 106"/>
                  <a:gd name="T20" fmla="*/ 22 w 93"/>
                  <a:gd name="T21" fmla="*/ 56 h 106"/>
                  <a:gd name="T22" fmla="*/ 12 w 93"/>
                  <a:gd name="T23" fmla="*/ 51 h 106"/>
                  <a:gd name="T24" fmla="*/ 5 w 93"/>
                  <a:gd name="T25" fmla="*/ 44 h 106"/>
                  <a:gd name="T26" fmla="*/ 2 w 93"/>
                  <a:gd name="T27" fmla="*/ 33 h 106"/>
                  <a:gd name="T28" fmla="*/ 6 w 93"/>
                  <a:gd name="T29" fmla="*/ 17 h 106"/>
                  <a:gd name="T30" fmla="*/ 16 w 93"/>
                  <a:gd name="T31" fmla="*/ 7 h 106"/>
                  <a:gd name="T32" fmla="*/ 30 w 93"/>
                  <a:gd name="T33" fmla="*/ 2 h 106"/>
                  <a:gd name="T34" fmla="*/ 46 w 93"/>
                  <a:gd name="T35" fmla="*/ 0 h 106"/>
                  <a:gd name="T36" fmla="*/ 62 w 93"/>
                  <a:gd name="T37" fmla="*/ 2 h 106"/>
                  <a:gd name="T38" fmla="*/ 75 w 93"/>
                  <a:gd name="T39" fmla="*/ 7 h 106"/>
                  <a:gd name="T40" fmla="*/ 85 w 93"/>
                  <a:gd name="T41" fmla="*/ 17 h 106"/>
                  <a:gd name="T42" fmla="*/ 90 w 93"/>
                  <a:gd name="T43" fmla="*/ 32 h 106"/>
                  <a:gd name="T44" fmla="*/ 64 w 93"/>
                  <a:gd name="T45" fmla="*/ 32 h 106"/>
                  <a:gd name="T46" fmla="*/ 58 w 93"/>
                  <a:gd name="T47" fmla="*/ 22 h 106"/>
                  <a:gd name="T48" fmla="*/ 45 w 93"/>
                  <a:gd name="T49" fmla="*/ 19 h 106"/>
                  <a:gd name="T50" fmla="*/ 40 w 93"/>
                  <a:gd name="T51" fmla="*/ 19 h 106"/>
                  <a:gd name="T52" fmla="*/ 35 w 93"/>
                  <a:gd name="T53" fmla="*/ 20 h 106"/>
                  <a:gd name="T54" fmla="*/ 31 w 93"/>
                  <a:gd name="T55" fmla="*/ 23 h 106"/>
                  <a:gd name="T56" fmla="*/ 30 w 93"/>
                  <a:gd name="T57" fmla="*/ 28 h 106"/>
                  <a:gd name="T58" fmla="*/ 32 w 93"/>
                  <a:gd name="T59" fmla="*/ 34 h 106"/>
                  <a:gd name="T60" fmla="*/ 40 w 93"/>
                  <a:gd name="T61" fmla="*/ 38 h 106"/>
                  <a:gd name="T62" fmla="*/ 49 w 93"/>
                  <a:gd name="T63" fmla="*/ 40 h 106"/>
                  <a:gd name="T64" fmla="*/ 61 w 93"/>
                  <a:gd name="T65" fmla="*/ 43 h 106"/>
                  <a:gd name="T66" fmla="*/ 73 w 93"/>
                  <a:gd name="T67" fmla="*/ 46 h 106"/>
                  <a:gd name="T68" fmla="*/ 83 w 93"/>
                  <a:gd name="T69" fmla="*/ 51 h 106"/>
                  <a:gd name="T70" fmla="*/ 90 w 93"/>
                  <a:gd name="T71" fmla="*/ 59 h 106"/>
                  <a:gd name="T72" fmla="*/ 93 w 93"/>
                  <a:gd name="T73" fmla="*/ 71 h 106"/>
                  <a:gd name="T74" fmla="*/ 89 w 93"/>
                  <a:gd name="T75" fmla="*/ 88 h 106"/>
                  <a:gd name="T76" fmla="*/ 78 w 93"/>
                  <a:gd name="T77" fmla="*/ 98 h 106"/>
                  <a:gd name="T78" fmla="*/ 64 w 93"/>
                  <a:gd name="T79" fmla="*/ 104 h 106"/>
                  <a:gd name="T80" fmla="*/ 47 w 93"/>
                  <a:gd name="T81" fmla="*/ 106 h 106"/>
                  <a:gd name="T82" fmla="*/ 30 w 93"/>
                  <a:gd name="T83" fmla="*/ 104 h 106"/>
                  <a:gd name="T84" fmla="*/ 15 w 93"/>
                  <a:gd name="T85" fmla="*/ 98 h 106"/>
                  <a:gd name="T86" fmla="*/ 4 w 93"/>
                  <a:gd name="T87" fmla="*/ 87 h 106"/>
                  <a:gd name="T88" fmla="*/ 0 w 93"/>
                  <a:gd name="T89" fmla="*/ 71 h 106"/>
                  <a:gd name="T90" fmla="*/ 26 w 93"/>
                  <a:gd name="T91" fmla="*/ 71 h 106"/>
                  <a:gd name="T92" fmla="*/ 28 w 93"/>
                  <a:gd name="T93" fmla="*/ 7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106">
                    <a:moveTo>
                      <a:pt x="28" y="78"/>
                    </a:moveTo>
                    <a:cubicBezTo>
                      <a:pt x="29" y="80"/>
                      <a:pt x="31" y="82"/>
                      <a:pt x="33" y="84"/>
                    </a:cubicBezTo>
                    <a:cubicBezTo>
                      <a:pt x="35" y="85"/>
                      <a:pt x="37" y="86"/>
                      <a:pt x="39" y="87"/>
                    </a:cubicBezTo>
                    <a:cubicBezTo>
                      <a:pt x="42" y="87"/>
                      <a:pt x="44" y="88"/>
                      <a:pt x="47" y="88"/>
                    </a:cubicBezTo>
                    <a:cubicBezTo>
                      <a:pt x="49" y="88"/>
                      <a:pt x="51" y="87"/>
                      <a:pt x="53" y="87"/>
                    </a:cubicBezTo>
                    <a:cubicBezTo>
                      <a:pt x="55" y="86"/>
                      <a:pt x="57" y="86"/>
                      <a:pt x="59" y="85"/>
                    </a:cubicBezTo>
                    <a:cubicBezTo>
                      <a:pt x="61" y="84"/>
                      <a:pt x="62" y="82"/>
                      <a:pt x="63" y="81"/>
                    </a:cubicBezTo>
                    <a:cubicBezTo>
                      <a:pt x="65" y="79"/>
                      <a:pt x="65" y="77"/>
                      <a:pt x="65" y="75"/>
                    </a:cubicBezTo>
                    <a:cubicBezTo>
                      <a:pt x="65" y="71"/>
                      <a:pt x="62" y="68"/>
                      <a:pt x="57" y="65"/>
                    </a:cubicBezTo>
                    <a:cubicBezTo>
                      <a:pt x="51" y="63"/>
                      <a:pt x="44" y="61"/>
                      <a:pt x="34" y="59"/>
                    </a:cubicBezTo>
                    <a:cubicBezTo>
                      <a:pt x="30" y="58"/>
                      <a:pt x="26" y="57"/>
                      <a:pt x="22" y="56"/>
                    </a:cubicBezTo>
                    <a:cubicBezTo>
                      <a:pt x="18" y="55"/>
                      <a:pt x="15" y="53"/>
                      <a:pt x="12" y="51"/>
                    </a:cubicBezTo>
                    <a:cubicBezTo>
                      <a:pt x="9" y="49"/>
                      <a:pt x="7" y="47"/>
                      <a:pt x="5" y="44"/>
                    </a:cubicBezTo>
                    <a:cubicBezTo>
                      <a:pt x="3" y="41"/>
                      <a:pt x="2" y="37"/>
                      <a:pt x="2" y="33"/>
                    </a:cubicBezTo>
                    <a:cubicBezTo>
                      <a:pt x="2" y="26"/>
                      <a:pt x="3" y="21"/>
                      <a:pt x="6" y="17"/>
                    </a:cubicBezTo>
                    <a:cubicBezTo>
                      <a:pt x="9" y="13"/>
                      <a:pt x="12" y="9"/>
                      <a:pt x="16" y="7"/>
                    </a:cubicBezTo>
                    <a:cubicBezTo>
                      <a:pt x="20" y="4"/>
                      <a:pt x="25" y="3"/>
                      <a:pt x="30" y="2"/>
                    </a:cubicBezTo>
                    <a:cubicBezTo>
                      <a:pt x="35" y="1"/>
                      <a:pt x="40" y="0"/>
                      <a:pt x="46" y="0"/>
                    </a:cubicBezTo>
                    <a:cubicBezTo>
                      <a:pt x="51" y="0"/>
                      <a:pt x="56" y="1"/>
                      <a:pt x="62" y="2"/>
                    </a:cubicBezTo>
                    <a:cubicBezTo>
                      <a:pt x="67" y="3"/>
                      <a:pt x="71" y="5"/>
                      <a:pt x="75" y="7"/>
                    </a:cubicBezTo>
                    <a:cubicBezTo>
                      <a:pt x="79" y="10"/>
                      <a:pt x="83" y="13"/>
                      <a:pt x="85" y="17"/>
                    </a:cubicBezTo>
                    <a:cubicBezTo>
                      <a:pt x="88" y="21"/>
                      <a:pt x="89" y="26"/>
                      <a:pt x="90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3" y="27"/>
                      <a:pt x="61" y="23"/>
                      <a:pt x="58" y="22"/>
                    </a:cubicBezTo>
                    <a:cubicBezTo>
                      <a:pt x="54" y="20"/>
                      <a:pt x="50" y="19"/>
                      <a:pt x="45" y="19"/>
                    </a:cubicBezTo>
                    <a:cubicBezTo>
                      <a:pt x="43" y="19"/>
                      <a:pt x="42" y="19"/>
                      <a:pt x="40" y="19"/>
                    </a:cubicBezTo>
                    <a:cubicBezTo>
                      <a:pt x="38" y="19"/>
                      <a:pt x="37" y="20"/>
                      <a:pt x="35" y="20"/>
                    </a:cubicBezTo>
                    <a:cubicBezTo>
                      <a:pt x="34" y="21"/>
                      <a:pt x="32" y="22"/>
                      <a:pt x="31" y="23"/>
                    </a:cubicBezTo>
                    <a:cubicBezTo>
                      <a:pt x="30" y="24"/>
                      <a:pt x="30" y="26"/>
                      <a:pt x="30" y="28"/>
                    </a:cubicBezTo>
                    <a:cubicBezTo>
                      <a:pt x="30" y="31"/>
                      <a:pt x="31" y="33"/>
                      <a:pt x="32" y="34"/>
                    </a:cubicBezTo>
                    <a:cubicBezTo>
                      <a:pt x="34" y="36"/>
                      <a:pt x="37" y="37"/>
                      <a:pt x="40" y="38"/>
                    </a:cubicBezTo>
                    <a:cubicBezTo>
                      <a:pt x="42" y="39"/>
                      <a:pt x="46" y="40"/>
                      <a:pt x="49" y="40"/>
                    </a:cubicBezTo>
                    <a:cubicBezTo>
                      <a:pt x="53" y="41"/>
                      <a:pt x="57" y="42"/>
                      <a:pt x="61" y="43"/>
                    </a:cubicBezTo>
                    <a:cubicBezTo>
                      <a:pt x="65" y="44"/>
                      <a:pt x="69" y="45"/>
                      <a:pt x="73" y="46"/>
                    </a:cubicBezTo>
                    <a:cubicBezTo>
                      <a:pt x="76" y="48"/>
                      <a:pt x="80" y="49"/>
                      <a:pt x="83" y="51"/>
                    </a:cubicBezTo>
                    <a:cubicBezTo>
                      <a:pt x="86" y="54"/>
                      <a:pt x="88" y="56"/>
                      <a:pt x="90" y="59"/>
                    </a:cubicBezTo>
                    <a:cubicBezTo>
                      <a:pt x="92" y="63"/>
                      <a:pt x="93" y="66"/>
                      <a:pt x="93" y="71"/>
                    </a:cubicBezTo>
                    <a:cubicBezTo>
                      <a:pt x="93" y="78"/>
                      <a:pt x="91" y="83"/>
                      <a:pt x="89" y="88"/>
                    </a:cubicBezTo>
                    <a:cubicBezTo>
                      <a:pt x="86" y="92"/>
                      <a:pt x="83" y="96"/>
                      <a:pt x="78" y="98"/>
                    </a:cubicBezTo>
                    <a:cubicBezTo>
                      <a:pt x="74" y="101"/>
                      <a:pt x="69" y="103"/>
                      <a:pt x="64" y="104"/>
                    </a:cubicBezTo>
                    <a:cubicBezTo>
                      <a:pt x="58" y="105"/>
                      <a:pt x="53" y="106"/>
                      <a:pt x="47" y="106"/>
                    </a:cubicBezTo>
                    <a:cubicBezTo>
                      <a:pt x="41" y="106"/>
                      <a:pt x="35" y="105"/>
                      <a:pt x="30" y="104"/>
                    </a:cubicBezTo>
                    <a:cubicBezTo>
                      <a:pt x="24" y="103"/>
                      <a:pt x="19" y="101"/>
                      <a:pt x="15" y="98"/>
                    </a:cubicBezTo>
                    <a:cubicBezTo>
                      <a:pt x="11" y="95"/>
                      <a:pt x="7" y="92"/>
                      <a:pt x="4" y="87"/>
                    </a:cubicBezTo>
                    <a:cubicBezTo>
                      <a:pt x="2" y="83"/>
                      <a:pt x="0" y="77"/>
                      <a:pt x="0" y="71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6" y="74"/>
                      <a:pt x="27" y="76"/>
                      <a:pt x="28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22"/>
              <p:cNvSpPr>
                <a:spLocks/>
              </p:cNvSpPr>
              <p:nvPr userDrawn="1"/>
            </p:nvSpPr>
            <p:spPr bwMode="auto">
              <a:xfrm>
                <a:off x="2093913" y="4427538"/>
                <a:ext cx="119063" cy="136525"/>
              </a:xfrm>
              <a:custGeom>
                <a:avLst/>
                <a:gdLst>
                  <a:gd name="T0" fmla="*/ 27 w 92"/>
                  <a:gd name="T1" fmla="*/ 78 h 106"/>
                  <a:gd name="T2" fmla="*/ 32 w 92"/>
                  <a:gd name="T3" fmla="*/ 84 h 106"/>
                  <a:gd name="T4" fmla="*/ 39 w 92"/>
                  <a:gd name="T5" fmla="*/ 87 h 106"/>
                  <a:gd name="T6" fmla="*/ 47 w 92"/>
                  <a:gd name="T7" fmla="*/ 88 h 106"/>
                  <a:gd name="T8" fmla="*/ 53 w 92"/>
                  <a:gd name="T9" fmla="*/ 87 h 106"/>
                  <a:gd name="T10" fmla="*/ 59 w 92"/>
                  <a:gd name="T11" fmla="*/ 85 h 106"/>
                  <a:gd name="T12" fmla="*/ 63 w 92"/>
                  <a:gd name="T13" fmla="*/ 81 h 106"/>
                  <a:gd name="T14" fmla="*/ 65 w 92"/>
                  <a:gd name="T15" fmla="*/ 75 h 106"/>
                  <a:gd name="T16" fmla="*/ 57 w 92"/>
                  <a:gd name="T17" fmla="*/ 65 h 106"/>
                  <a:gd name="T18" fmla="*/ 34 w 92"/>
                  <a:gd name="T19" fmla="*/ 59 h 106"/>
                  <a:gd name="T20" fmla="*/ 22 w 92"/>
                  <a:gd name="T21" fmla="*/ 56 h 106"/>
                  <a:gd name="T22" fmla="*/ 12 w 92"/>
                  <a:gd name="T23" fmla="*/ 51 h 106"/>
                  <a:gd name="T24" fmla="*/ 5 w 92"/>
                  <a:gd name="T25" fmla="*/ 44 h 106"/>
                  <a:gd name="T26" fmla="*/ 2 w 92"/>
                  <a:gd name="T27" fmla="*/ 33 h 106"/>
                  <a:gd name="T28" fmla="*/ 6 w 92"/>
                  <a:gd name="T29" fmla="*/ 17 h 106"/>
                  <a:gd name="T30" fmla="*/ 16 w 92"/>
                  <a:gd name="T31" fmla="*/ 7 h 106"/>
                  <a:gd name="T32" fmla="*/ 30 w 92"/>
                  <a:gd name="T33" fmla="*/ 2 h 106"/>
                  <a:gd name="T34" fmla="*/ 45 w 92"/>
                  <a:gd name="T35" fmla="*/ 0 h 106"/>
                  <a:gd name="T36" fmla="*/ 61 w 92"/>
                  <a:gd name="T37" fmla="*/ 2 h 106"/>
                  <a:gd name="T38" fmla="*/ 75 w 92"/>
                  <a:gd name="T39" fmla="*/ 7 h 106"/>
                  <a:gd name="T40" fmla="*/ 85 w 92"/>
                  <a:gd name="T41" fmla="*/ 17 h 106"/>
                  <a:gd name="T42" fmla="*/ 90 w 92"/>
                  <a:gd name="T43" fmla="*/ 32 h 106"/>
                  <a:gd name="T44" fmla="*/ 63 w 92"/>
                  <a:gd name="T45" fmla="*/ 32 h 106"/>
                  <a:gd name="T46" fmla="*/ 57 w 92"/>
                  <a:gd name="T47" fmla="*/ 22 h 106"/>
                  <a:gd name="T48" fmla="*/ 45 w 92"/>
                  <a:gd name="T49" fmla="*/ 19 h 106"/>
                  <a:gd name="T50" fmla="*/ 40 w 92"/>
                  <a:gd name="T51" fmla="*/ 19 h 106"/>
                  <a:gd name="T52" fmla="*/ 35 w 92"/>
                  <a:gd name="T53" fmla="*/ 20 h 106"/>
                  <a:gd name="T54" fmla="*/ 31 w 92"/>
                  <a:gd name="T55" fmla="*/ 23 h 106"/>
                  <a:gd name="T56" fmla="*/ 29 w 92"/>
                  <a:gd name="T57" fmla="*/ 28 h 106"/>
                  <a:gd name="T58" fmla="*/ 32 w 92"/>
                  <a:gd name="T59" fmla="*/ 34 h 106"/>
                  <a:gd name="T60" fmla="*/ 39 w 92"/>
                  <a:gd name="T61" fmla="*/ 38 h 106"/>
                  <a:gd name="T62" fmla="*/ 49 w 92"/>
                  <a:gd name="T63" fmla="*/ 40 h 106"/>
                  <a:gd name="T64" fmla="*/ 61 w 92"/>
                  <a:gd name="T65" fmla="*/ 43 h 106"/>
                  <a:gd name="T66" fmla="*/ 72 w 92"/>
                  <a:gd name="T67" fmla="*/ 46 h 106"/>
                  <a:gd name="T68" fmla="*/ 82 w 92"/>
                  <a:gd name="T69" fmla="*/ 51 h 106"/>
                  <a:gd name="T70" fmla="*/ 90 w 92"/>
                  <a:gd name="T71" fmla="*/ 59 h 106"/>
                  <a:gd name="T72" fmla="*/ 92 w 92"/>
                  <a:gd name="T73" fmla="*/ 71 h 106"/>
                  <a:gd name="T74" fmla="*/ 88 w 92"/>
                  <a:gd name="T75" fmla="*/ 88 h 106"/>
                  <a:gd name="T76" fmla="*/ 78 w 92"/>
                  <a:gd name="T77" fmla="*/ 98 h 106"/>
                  <a:gd name="T78" fmla="*/ 63 w 92"/>
                  <a:gd name="T79" fmla="*/ 104 h 106"/>
                  <a:gd name="T80" fmla="*/ 47 w 92"/>
                  <a:gd name="T81" fmla="*/ 106 h 106"/>
                  <a:gd name="T82" fmla="*/ 30 w 92"/>
                  <a:gd name="T83" fmla="*/ 104 h 106"/>
                  <a:gd name="T84" fmla="*/ 15 w 92"/>
                  <a:gd name="T85" fmla="*/ 98 h 106"/>
                  <a:gd name="T86" fmla="*/ 4 w 92"/>
                  <a:gd name="T87" fmla="*/ 87 h 106"/>
                  <a:gd name="T88" fmla="*/ 0 w 92"/>
                  <a:gd name="T89" fmla="*/ 71 h 106"/>
                  <a:gd name="T90" fmla="*/ 26 w 92"/>
                  <a:gd name="T91" fmla="*/ 71 h 106"/>
                  <a:gd name="T92" fmla="*/ 27 w 92"/>
                  <a:gd name="T93" fmla="*/ 7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2" h="106">
                    <a:moveTo>
                      <a:pt x="27" y="78"/>
                    </a:moveTo>
                    <a:cubicBezTo>
                      <a:pt x="29" y="80"/>
                      <a:pt x="30" y="82"/>
                      <a:pt x="32" y="84"/>
                    </a:cubicBezTo>
                    <a:cubicBezTo>
                      <a:pt x="34" y="85"/>
                      <a:pt x="36" y="86"/>
                      <a:pt x="39" y="87"/>
                    </a:cubicBezTo>
                    <a:cubicBezTo>
                      <a:pt x="41" y="87"/>
                      <a:pt x="44" y="88"/>
                      <a:pt x="47" y="88"/>
                    </a:cubicBezTo>
                    <a:cubicBezTo>
                      <a:pt x="49" y="88"/>
                      <a:pt x="51" y="87"/>
                      <a:pt x="53" y="87"/>
                    </a:cubicBezTo>
                    <a:cubicBezTo>
                      <a:pt x="55" y="86"/>
                      <a:pt x="57" y="86"/>
                      <a:pt x="59" y="85"/>
                    </a:cubicBezTo>
                    <a:cubicBezTo>
                      <a:pt x="60" y="84"/>
                      <a:pt x="62" y="82"/>
                      <a:pt x="63" y="81"/>
                    </a:cubicBezTo>
                    <a:cubicBezTo>
                      <a:pt x="64" y="79"/>
                      <a:pt x="65" y="77"/>
                      <a:pt x="65" y="75"/>
                    </a:cubicBezTo>
                    <a:cubicBezTo>
                      <a:pt x="65" y="71"/>
                      <a:pt x="62" y="68"/>
                      <a:pt x="57" y="65"/>
                    </a:cubicBezTo>
                    <a:cubicBezTo>
                      <a:pt x="51" y="63"/>
                      <a:pt x="43" y="61"/>
                      <a:pt x="34" y="59"/>
                    </a:cubicBezTo>
                    <a:cubicBezTo>
                      <a:pt x="30" y="58"/>
                      <a:pt x="26" y="57"/>
                      <a:pt x="22" y="56"/>
                    </a:cubicBezTo>
                    <a:cubicBezTo>
                      <a:pt x="18" y="55"/>
                      <a:pt x="15" y="53"/>
                      <a:pt x="12" y="51"/>
                    </a:cubicBezTo>
                    <a:cubicBezTo>
                      <a:pt x="9" y="49"/>
                      <a:pt x="6" y="47"/>
                      <a:pt x="5" y="44"/>
                    </a:cubicBezTo>
                    <a:cubicBezTo>
                      <a:pt x="3" y="41"/>
                      <a:pt x="2" y="37"/>
                      <a:pt x="2" y="33"/>
                    </a:cubicBezTo>
                    <a:cubicBezTo>
                      <a:pt x="2" y="26"/>
                      <a:pt x="3" y="21"/>
                      <a:pt x="6" y="17"/>
                    </a:cubicBezTo>
                    <a:cubicBezTo>
                      <a:pt x="8" y="13"/>
                      <a:pt x="11" y="9"/>
                      <a:pt x="16" y="7"/>
                    </a:cubicBezTo>
                    <a:cubicBezTo>
                      <a:pt x="20" y="4"/>
                      <a:pt x="24" y="3"/>
                      <a:pt x="30" y="2"/>
                    </a:cubicBezTo>
                    <a:cubicBezTo>
                      <a:pt x="35" y="1"/>
                      <a:pt x="40" y="0"/>
                      <a:pt x="45" y="0"/>
                    </a:cubicBezTo>
                    <a:cubicBezTo>
                      <a:pt x="51" y="0"/>
                      <a:pt x="56" y="1"/>
                      <a:pt x="61" y="2"/>
                    </a:cubicBezTo>
                    <a:cubicBezTo>
                      <a:pt x="66" y="3"/>
                      <a:pt x="71" y="5"/>
                      <a:pt x="75" y="7"/>
                    </a:cubicBezTo>
                    <a:cubicBezTo>
                      <a:pt x="79" y="10"/>
                      <a:pt x="82" y="13"/>
                      <a:pt x="85" y="17"/>
                    </a:cubicBezTo>
                    <a:cubicBezTo>
                      <a:pt x="87" y="21"/>
                      <a:pt x="89" y="26"/>
                      <a:pt x="90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27"/>
                      <a:pt x="61" y="23"/>
                      <a:pt x="57" y="22"/>
                    </a:cubicBezTo>
                    <a:cubicBezTo>
                      <a:pt x="54" y="20"/>
                      <a:pt x="50" y="19"/>
                      <a:pt x="45" y="19"/>
                    </a:cubicBezTo>
                    <a:cubicBezTo>
                      <a:pt x="43" y="19"/>
                      <a:pt x="41" y="19"/>
                      <a:pt x="40" y="19"/>
                    </a:cubicBezTo>
                    <a:cubicBezTo>
                      <a:pt x="38" y="19"/>
                      <a:pt x="36" y="20"/>
                      <a:pt x="35" y="20"/>
                    </a:cubicBezTo>
                    <a:cubicBezTo>
                      <a:pt x="33" y="21"/>
                      <a:pt x="32" y="22"/>
                      <a:pt x="31" y="23"/>
                    </a:cubicBezTo>
                    <a:cubicBezTo>
                      <a:pt x="30" y="24"/>
                      <a:pt x="29" y="26"/>
                      <a:pt x="29" y="28"/>
                    </a:cubicBezTo>
                    <a:cubicBezTo>
                      <a:pt x="29" y="31"/>
                      <a:pt x="30" y="33"/>
                      <a:pt x="32" y="34"/>
                    </a:cubicBezTo>
                    <a:cubicBezTo>
                      <a:pt x="34" y="36"/>
                      <a:pt x="36" y="37"/>
                      <a:pt x="39" y="38"/>
                    </a:cubicBezTo>
                    <a:cubicBezTo>
                      <a:pt x="42" y="39"/>
                      <a:pt x="45" y="40"/>
                      <a:pt x="49" y="40"/>
                    </a:cubicBezTo>
                    <a:cubicBezTo>
                      <a:pt x="53" y="41"/>
                      <a:pt x="57" y="42"/>
                      <a:pt x="61" y="43"/>
                    </a:cubicBezTo>
                    <a:cubicBezTo>
                      <a:pt x="65" y="44"/>
                      <a:pt x="68" y="45"/>
                      <a:pt x="72" y="46"/>
                    </a:cubicBezTo>
                    <a:cubicBezTo>
                      <a:pt x="76" y="48"/>
                      <a:pt x="79" y="49"/>
                      <a:pt x="82" y="51"/>
                    </a:cubicBezTo>
                    <a:cubicBezTo>
                      <a:pt x="85" y="54"/>
                      <a:pt x="88" y="56"/>
                      <a:pt x="90" y="59"/>
                    </a:cubicBezTo>
                    <a:cubicBezTo>
                      <a:pt x="91" y="63"/>
                      <a:pt x="92" y="66"/>
                      <a:pt x="92" y="71"/>
                    </a:cubicBezTo>
                    <a:cubicBezTo>
                      <a:pt x="92" y="78"/>
                      <a:pt x="91" y="83"/>
                      <a:pt x="88" y="88"/>
                    </a:cubicBezTo>
                    <a:cubicBezTo>
                      <a:pt x="86" y="92"/>
                      <a:pt x="82" y="96"/>
                      <a:pt x="78" y="98"/>
                    </a:cubicBezTo>
                    <a:cubicBezTo>
                      <a:pt x="74" y="101"/>
                      <a:pt x="69" y="103"/>
                      <a:pt x="63" y="104"/>
                    </a:cubicBezTo>
                    <a:cubicBezTo>
                      <a:pt x="58" y="105"/>
                      <a:pt x="52" y="106"/>
                      <a:pt x="47" y="106"/>
                    </a:cubicBezTo>
                    <a:cubicBezTo>
                      <a:pt x="41" y="106"/>
                      <a:pt x="35" y="105"/>
                      <a:pt x="30" y="104"/>
                    </a:cubicBezTo>
                    <a:cubicBezTo>
                      <a:pt x="24" y="103"/>
                      <a:pt x="19" y="101"/>
                      <a:pt x="15" y="98"/>
                    </a:cubicBezTo>
                    <a:cubicBezTo>
                      <a:pt x="10" y="95"/>
                      <a:pt x="7" y="92"/>
                      <a:pt x="4" y="87"/>
                    </a:cubicBezTo>
                    <a:cubicBezTo>
                      <a:pt x="1" y="83"/>
                      <a:pt x="0" y="77"/>
                      <a:pt x="0" y="71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6" y="74"/>
                      <a:pt x="26" y="76"/>
                      <a:pt x="27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23"/>
              <p:cNvSpPr>
                <a:spLocks/>
              </p:cNvSpPr>
              <p:nvPr userDrawn="1"/>
            </p:nvSpPr>
            <p:spPr bwMode="auto">
              <a:xfrm>
                <a:off x="1173163" y="4627563"/>
                <a:ext cx="150813" cy="187325"/>
              </a:xfrm>
              <a:custGeom>
                <a:avLst/>
                <a:gdLst>
                  <a:gd name="T0" fmla="*/ 32 w 117"/>
                  <a:gd name="T1" fmla="*/ 108 h 145"/>
                  <a:gd name="T2" fmla="*/ 39 w 117"/>
                  <a:gd name="T3" fmla="*/ 116 h 145"/>
                  <a:gd name="T4" fmla="*/ 49 w 117"/>
                  <a:gd name="T5" fmla="*/ 120 h 145"/>
                  <a:gd name="T6" fmla="*/ 60 w 117"/>
                  <a:gd name="T7" fmla="*/ 122 h 145"/>
                  <a:gd name="T8" fmla="*/ 69 w 117"/>
                  <a:gd name="T9" fmla="*/ 121 h 145"/>
                  <a:gd name="T10" fmla="*/ 78 w 117"/>
                  <a:gd name="T11" fmla="*/ 118 h 145"/>
                  <a:gd name="T12" fmla="*/ 84 w 117"/>
                  <a:gd name="T13" fmla="*/ 113 h 145"/>
                  <a:gd name="T14" fmla="*/ 87 w 117"/>
                  <a:gd name="T15" fmla="*/ 104 h 145"/>
                  <a:gd name="T16" fmla="*/ 84 w 117"/>
                  <a:gd name="T17" fmla="*/ 95 h 145"/>
                  <a:gd name="T18" fmla="*/ 74 w 117"/>
                  <a:gd name="T19" fmla="*/ 90 h 145"/>
                  <a:gd name="T20" fmla="*/ 61 w 117"/>
                  <a:gd name="T21" fmla="*/ 85 h 145"/>
                  <a:gd name="T22" fmla="*/ 46 w 117"/>
                  <a:gd name="T23" fmla="*/ 82 h 145"/>
                  <a:gd name="T24" fmla="*/ 31 w 117"/>
                  <a:gd name="T25" fmla="*/ 77 h 145"/>
                  <a:gd name="T26" fmla="*/ 18 w 117"/>
                  <a:gd name="T27" fmla="*/ 70 h 145"/>
                  <a:gd name="T28" fmla="*/ 8 w 117"/>
                  <a:gd name="T29" fmla="*/ 58 h 145"/>
                  <a:gd name="T30" fmla="*/ 5 w 117"/>
                  <a:gd name="T31" fmla="*/ 42 h 145"/>
                  <a:gd name="T32" fmla="*/ 9 w 117"/>
                  <a:gd name="T33" fmla="*/ 24 h 145"/>
                  <a:gd name="T34" fmla="*/ 21 w 117"/>
                  <a:gd name="T35" fmla="*/ 11 h 145"/>
                  <a:gd name="T36" fmla="*/ 38 w 117"/>
                  <a:gd name="T37" fmla="*/ 3 h 145"/>
                  <a:gd name="T38" fmla="*/ 56 w 117"/>
                  <a:gd name="T39" fmla="*/ 0 h 145"/>
                  <a:gd name="T40" fmla="*/ 77 w 117"/>
                  <a:gd name="T41" fmla="*/ 3 h 145"/>
                  <a:gd name="T42" fmla="*/ 95 w 117"/>
                  <a:gd name="T43" fmla="*/ 11 h 145"/>
                  <a:gd name="T44" fmla="*/ 107 w 117"/>
                  <a:gd name="T45" fmla="*/ 25 h 145"/>
                  <a:gd name="T46" fmla="*/ 112 w 117"/>
                  <a:gd name="T47" fmla="*/ 45 h 145"/>
                  <a:gd name="T48" fmla="*/ 82 w 117"/>
                  <a:gd name="T49" fmla="*/ 45 h 145"/>
                  <a:gd name="T50" fmla="*/ 80 w 117"/>
                  <a:gd name="T51" fmla="*/ 35 h 145"/>
                  <a:gd name="T52" fmla="*/ 74 w 117"/>
                  <a:gd name="T53" fmla="*/ 28 h 145"/>
                  <a:gd name="T54" fmla="*/ 65 w 117"/>
                  <a:gd name="T55" fmla="*/ 25 h 145"/>
                  <a:gd name="T56" fmla="*/ 55 w 117"/>
                  <a:gd name="T57" fmla="*/ 24 h 145"/>
                  <a:gd name="T58" fmla="*/ 48 w 117"/>
                  <a:gd name="T59" fmla="*/ 25 h 145"/>
                  <a:gd name="T60" fmla="*/ 41 w 117"/>
                  <a:gd name="T61" fmla="*/ 28 h 145"/>
                  <a:gd name="T62" fmla="*/ 36 w 117"/>
                  <a:gd name="T63" fmla="*/ 32 h 145"/>
                  <a:gd name="T64" fmla="*/ 34 w 117"/>
                  <a:gd name="T65" fmla="*/ 40 h 145"/>
                  <a:gd name="T66" fmla="*/ 36 w 117"/>
                  <a:gd name="T67" fmla="*/ 46 h 145"/>
                  <a:gd name="T68" fmla="*/ 42 w 117"/>
                  <a:gd name="T69" fmla="*/ 51 h 145"/>
                  <a:gd name="T70" fmla="*/ 54 w 117"/>
                  <a:gd name="T71" fmla="*/ 55 h 145"/>
                  <a:gd name="T72" fmla="*/ 75 w 117"/>
                  <a:gd name="T73" fmla="*/ 61 h 145"/>
                  <a:gd name="T74" fmla="*/ 86 w 117"/>
                  <a:gd name="T75" fmla="*/ 63 h 145"/>
                  <a:gd name="T76" fmla="*/ 100 w 117"/>
                  <a:gd name="T77" fmla="*/ 70 h 145"/>
                  <a:gd name="T78" fmla="*/ 112 w 117"/>
                  <a:gd name="T79" fmla="*/ 82 h 145"/>
                  <a:gd name="T80" fmla="*/ 117 w 117"/>
                  <a:gd name="T81" fmla="*/ 101 h 145"/>
                  <a:gd name="T82" fmla="*/ 113 w 117"/>
                  <a:gd name="T83" fmla="*/ 119 h 145"/>
                  <a:gd name="T84" fmla="*/ 102 w 117"/>
                  <a:gd name="T85" fmla="*/ 133 h 145"/>
                  <a:gd name="T86" fmla="*/ 84 w 117"/>
                  <a:gd name="T87" fmla="*/ 142 h 145"/>
                  <a:gd name="T88" fmla="*/ 59 w 117"/>
                  <a:gd name="T89" fmla="*/ 145 h 145"/>
                  <a:gd name="T90" fmla="*/ 37 w 117"/>
                  <a:gd name="T91" fmla="*/ 142 h 145"/>
                  <a:gd name="T92" fmla="*/ 18 w 117"/>
                  <a:gd name="T93" fmla="*/ 134 h 145"/>
                  <a:gd name="T94" fmla="*/ 5 w 117"/>
                  <a:gd name="T95" fmla="*/ 118 h 145"/>
                  <a:gd name="T96" fmla="*/ 0 w 117"/>
                  <a:gd name="T97" fmla="*/ 96 h 145"/>
                  <a:gd name="T98" fmla="*/ 30 w 117"/>
                  <a:gd name="T99" fmla="*/ 96 h 145"/>
                  <a:gd name="T100" fmla="*/ 32 w 117"/>
                  <a:gd name="T101" fmla="*/ 108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7" h="145">
                    <a:moveTo>
                      <a:pt x="32" y="108"/>
                    </a:moveTo>
                    <a:cubicBezTo>
                      <a:pt x="34" y="111"/>
                      <a:pt x="36" y="114"/>
                      <a:pt x="39" y="116"/>
                    </a:cubicBezTo>
                    <a:cubicBezTo>
                      <a:pt x="42" y="118"/>
                      <a:pt x="45" y="119"/>
                      <a:pt x="49" y="120"/>
                    </a:cubicBezTo>
                    <a:cubicBezTo>
                      <a:pt x="52" y="121"/>
                      <a:pt x="56" y="122"/>
                      <a:pt x="60" y="122"/>
                    </a:cubicBezTo>
                    <a:cubicBezTo>
                      <a:pt x="63" y="122"/>
                      <a:pt x="66" y="121"/>
                      <a:pt x="69" y="121"/>
                    </a:cubicBezTo>
                    <a:cubicBezTo>
                      <a:pt x="72" y="121"/>
                      <a:pt x="75" y="120"/>
                      <a:pt x="78" y="118"/>
                    </a:cubicBezTo>
                    <a:cubicBezTo>
                      <a:pt x="80" y="117"/>
                      <a:pt x="83" y="115"/>
                      <a:pt x="84" y="113"/>
                    </a:cubicBezTo>
                    <a:cubicBezTo>
                      <a:pt x="86" y="111"/>
                      <a:pt x="87" y="108"/>
                      <a:pt x="87" y="104"/>
                    </a:cubicBezTo>
                    <a:cubicBezTo>
                      <a:pt x="87" y="101"/>
                      <a:pt x="86" y="98"/>
                      <a:pt x="84" y="95"/>
                    </a:cubicBezTo>
                    <a:cubicBezTo>
                      <a:pt x="81" y="93"/>
                      <a:pt x="78" y="91"/>
                      <a:pt x="74" y="90"/>
                    </a:cubicBezTo>
                    <a:cubicBezTo>
                      <a:pt x="70" y="88"/>
                      <a:pt x="66" y="87"/>
                      <a:pt x="61" y="85"/>
                    </a:cubicBezTo>
                    <a:cubicBezTo>
                      <a:pt x="56" y="84"/>
                      <a:pt x="51" y="83"/>
                      <a:pt x="46" y="82"/>
                    </a:cubicBezTo>
                    <a:cubicBezTo>
                      <a:pt x="41" y="80"/>
                      <a:pt x="36" y="79"/>
                      <a:pt x="31" y="77"/>
                    </a:cubicBezTo>
                    <a:cubicBezTo>
                      <a:pt x="26" y="75"/>
                      <a:pt x="22" y="73"/>
                      <a:pt x="18" y="70"/>
                    </a:cubicBezTo>
                    <a:cubicBezTo>
                      <a:pt x="14" y="67"/>
                      <a:pt x="11" y="63"/>
                      <a:pt x="8" y="58"/>
                    </a:cubicBezTo>
                    <a:cubicBezTo>
                      <a:pt x="6" y="54"/>
                      <a:pt x="5" y="49"/>
                      <a:pt x="5" y="42"/>
                    </a:cubicBezTo>
                    <a:cubicBezTo>
                      <a:pt x="5" y="35"/>
                      <a:pt x="6" y="29"/>
                      <a:pt x="9" y="24"/>
                    </a:cubicBezTo>
                    <a:cubicBezTo>
                      <a:pt x="12" y="19"/>
                      <a:pt x="16" y="14"/>
                      <a:pt x="21" y="11"/>
                    </a:cubicBezTo>
                    <a:cubicBezTo>
                      <a:pt x="26" y="7"/>
                      <a:pt x="32" y="5"/>
                      <a:pt x="38" y="3"/>
                    </a:cubicBezTo>
                    <a:cubicBezTo>
                      <a:pt x="44" y="1"/>
                      <a:pt x="50" y="0"/>
                      <a:pt x="56" y="0"/>
                    </a:cubicBezTo>
                    <a:cubicBezTo>
                      <a:pt x="64" y="0"/>
                      <a:pt x="71" y="1"/>
                      <a:pt x="77" y="3"/>
                    </a:cubicBezTo>
                    <a:cubicBezTo>
                      <a:pt x="84" y="4"/>
                      <a:pt x="90" y="7"/>
                      <a:pt x="95" y="11"/>
                    </a:cubicBezTo>
                    <a:cubicBezTo>
                      <a:pt x="100" y="14"/>
                      <a:pt x="104" y="19"/>
                      <a:pt x="107" y="25"/>
                    </a:cubicBezTo>
                    <a:cubicBezTo>
                      <a:pt x="110" y="30"/>
                      <a:pt x="112" y="37"/>
                      <a:pt x="112" y="45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1"/>
                      <a:pt x="81" y="37"/>
                      <a:pt x="80" y="35"/>
                    </a:cubicBezTo>
                    <a:cubicBezTo>
                      <a:pt x="78" y="32"/>
                      <a:pt x="76" y="30"/>
                      <a:pt x="74" y="28"/>
                    </a:cubicBezTo>
                    <a:cubicBezTo>
                      <a:pt x="71" y="27"/>
                      <a:pt x="69" y="26"/>
                      <a:pt x="65" y="25"/>
                    </a:cubicBezTo>
                    <a:cubicBezTo>
                      <a:pt x="62" y="24"/>
                      <a:pt x="59" y="24"/>
                      <a:pt x="55" y="24"/>
                    </a:cubicBezTo>
                    <a:cubicBezTo>
                      <a:pt x="53" y="24"/>
                      <a:pt x="50" y="24"/>
                      <a:pt x="48" y="25"/>
                    </a:cubicBezTo>
                    <a:cubicBezTo>
                      <a:pt x="45" y="25"/>
                      <a:pt x="43" y="26"/>
                      <a:pt x="41" y="28"/>
                    </a:cubicBezTo>
                    <a:cubicBezTo>
                      <a:pt x="39" y="29"/>
                      <a:pt x="37" y="30"/>
                      <a:pt x="36" y="32"/>
                    </a:cubicBezTo>
                    <a:cubicBezTo>
                      <a:pt x="35" y="34"/>
                      <a:pt x="34" y="37"/>
                      <a:pt x="34" y="40"/>
                    </a:cubicBezTo>
                    <a:cubicBezTo>
                      <a:pt x="34" y="42"/>
                      <a:pt x="35" y="45"/>
                      <a:pt x="36" y="46"/>
                    </a:cubicBezTo>
                    <a:cubicBezTo>
                      <a:pt x="37" y="48"/>
                      <a:pt x="39" y="50"/>
                      <a:pt x="42" y="51"/>
                    </a:cubicBezTo>
                    <a:cubicBezTo>
                      <a:pt x="45" y="52"/>
                      <a:pt x="49" y="54"/>
                      <a:pt x="54" y="55"/>
                    </a:cubicBezTo>
                    <a:cubicBezTo>
                      <a:pt x="60" y="57"/>
                      <a:pt x="67" y="58"/>
                      <a:pt x="75" y="61"/>
                    </a:cubicBezTo>
                    <a:cubicBezTo>
                      <a:pt x="78" y="61"/>
                      <a:pt x="82" y="62"/>
                      <a:pt x="86" y="63"/>
                    </a:cubicBezTo>
                    <a:cubicBezTo>
                      <a:pt x="91" y="65"/>
                      <a:pt x="95" y="67"/>
                      <a:pt x="100" y="70"/>
                    </a:cubicBezTo>
                    <a:cubicBezTo>
                      <a:pt x="104" y="73"/>
                      <a:pt x="108" y="77"/>
                      <a:pt x="112" y="82"/>
                    </a:cubicBezTo>
                    <a:cubicBezTo>
                      <a:pt x="115" y="87"/>
                      <a:pt x="117" y="93"/>
                      <a:pt x="117" y="101"/>
                    </a:cubicBezTo>
                    <a:cubicBezTo>
                      <a:pt x="117" y="107"/>
                      <a:pt x="115" y="113"/>
                      <a:pt x="113" y="119"/>
                    </a:cubicBezTo>
                    <a:cubicBezTo>
                      <a:pt x="110" y="124"/>
                      <a:pt x="107" y="129"/>
                      <a:pt x="102" y="133"/>
                    </a:cubicBezTo>
                    <a:cubicBezTo>
                      <a:pt x="97" y="137"/>
                      <a:pt x="91" y="140"/>
                      <a:pt x="84" y="142"/>
                    </a:cubicBezTo>
                    <a:cubicBezTo>
                      <a:pt x="77" y="144"/>
                      <a:pt x="68" y="145"/>
                      <a:pt x="59" y="145"/>
                    </a:cubicBezTo>
                    <a:cubicBezTo>
                      <a:pt x="51" y="145"/>
                      <a:pt x="44" y="144"/>
                      <a:pt x="37" y="142"/>
                    </a:cubicBezTo>
                    <a:cubicBezTo>
                      <a:pt x="30" y="140"/>
                      <a:pt x="23" y="138"/>
                      <a:pt x="18" y="134"/>
                    </a:cubicBezTo>
                    <a:cubicBezTo>
                      <a:pt x="12" y="129"/>
                      <a:pt x="8" y="124"/>
                      <a:pt x="5" y="118"/>
                    </a:cubicBezTo>
                    <a:cubicBezTo>
                      <a:pt x="2" y="112"/>
                      <a:pt x="0" y="105"/>
                      <a:pt x="0" y="96"/>
                    </a:cubicBezTo>
                    <a:cubicBezTo>
                      <a:pt x="30" y="96"/>
                      <a:pt x="30" y="96"/>
                      <a:pt x="30" y="96"/>
                    </a:cubicBezTo>
                    <a:cubicBezTo>
                      <a:pt x="30" y="101"/>
                      <a:pt x="30" y="105"/>
                      <a:pt x="32" y="10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4"/>
              <p:cNvSpPr>
                <a:spLocks noEditPoints="1"/>
              </p:cNvSpPr>
              <p:nvPr userDrawn="1"/>
            </p:nvSpPr>
            <p:spPr bwMode="auto">
              <a:xfrm>
                <a:off x="1333500" y="4678363"/>
                <a:ext cx="128588" cy="136525"/>
              </a:xfrm>
              <a:custGeom>
                <a:avLst/>
                <a:gdLst>
                  <a:gd name="T0" fmla="*/ 34 w 100"/>
                  <a:gd name="T1" fmla="*/ 79 h 106"/>
                  <a:gd name="T2" fmla="*/ 52 w 100"/>
                  <a:gd name="T3" fmla="*/ 85 h 106"/>
                  <a:gd name="T4" fmla="*/ 66 w 100"/>
                  <a:gd name="T5" fmla="*/ 81 h 106"/>
                  <a:gd name="T6" fmla="*/ 74 w 100"/>
                  <a:gd name="T7" fmla="*/ 72 h 106"/>
                  <a:gd name="T8" fmla="*/ 98 w 100"/>
                  <a:gd name="T9" fmla="*/ 72 h 106"/>
                  <a:gd name="T10" fmla="*/ 80 w 100"/>
                  <a:gd name="T11" fmla="*/ 98 h 106"/>
                  <a:gd name="T12" fmla="*/ 51 w 100"/>
                  <a:gd name="T13" fmla="*/ 106 h 106"/>
                  <a:gd name="T14" fmla="*/ 30 w 100"/>
                  <a:gd name="T15" fmla="*/ 102 h 106"/>
                  <a:gd name="T16" fmla="*/ 14 w 100"/>
                  <a:gd name="T17" fmla="*/ 91 h 106"/>
                  <a:gd name="T18" fmla="*/ 3 w 100"/>
                  <a:gd name="T19" fmla="*/ 74 h 106"/>
                  <a:gd name="T20" fmla="*/ 0 w 100"/>
                  <a:gd name="T21" fmla="*/ 53 h 106"/>
                  <a:gd name="T22" fmla="*/ 3 w 100"/>
                  <a:gd name="T23" fmla="*/ 32 h 106"/>
                  <a:gd name="T24" fmla="*/ 14 w 100"/>
                  <a:gd name="T25" fmla="*/ 15 h 106"/>
                  <a:gd name="T26" fmla="*/ 30 w 100"/>
                  <a:gd name="T27" fmla="*/ 4 h 106"/>
                  <a:gd name="T28" fmla="*/ 51 w 100"/>
                  <a:gd name="T29" fmla="*/ 0 h 106"/>
                  <a:gd name="T30" fmla="*/ 73 w 100"/>
                  <a:gd name="T31" fmla="*/ 5 h 106"/>
                  <a:gd name="T32" fmla="*/ 89 w 100"/>
                  <a:gd name="T33" fmla="*/ 18 h 106"/>
                  <a:gd name="T34" fmla="*/ 98 w 100"/>
                  <a:gd name="T35" fmla="*/ 37 h 106"/>
                  <a:gd name="T36" fmla="*/ 100 w 100"/>
                  <a:gd name="T37" fmla="*/ 60 h 106"/>
                  <a:gd name="T38" fmla="*/ 27 w 100"/>
                  <a:gd name="T39" fmla="*/ 60 h 106"/>
                  <a:gd name="T40" fmla="*/ 34 w 100"/>
                  <a:gd name="T41" fmla="*/ 79 h 106"/>
                  <a:gd name="T42" fmla="*/ 65 w 100"/>
                  <a:gd name="T43" fmla="*/ 26 h 106"/>
                  <a:gd name="T44" fmla="*/ 50 w 100"/>
                  <a:gd name="T45" fmla="*/ 21 h 106"/>
                  <a:gd name="T46" fmla="*/ 39 w 100"/>
                  <a:gd name="T47" fmla="*/ 23 h 106"/>
                  <a:gd name="T48" fmla="*/ 32 w 100"/>
                  <a:gd name="T49" fmla="*/ 29 h 106"/>
                  <a:gd name="T50" fmla="*/ 29 w 100"/>
                  <a:gd name="T51" fmla="*/ 36 h 106"/>
                  <a:gd name="T52" fmla="*/ 27 w 100"/>
                  <a:gd name="T53" fmla="*/ 42 h 106"/>
                  <a:gd name="T54" fmla="*/ 72 w 100"/>
                  <a:gd name="T55" fmla="*/ 42 h 106"/>
                  <a:gd name="T56" fmla="*/ 65 w 100"/>
                  <a:gd name="T57" fmla="*/ 2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0" h="106">
                    <a:moveTo>
                      <a:pt x="34" y="79"/>
                    </a:moveTo>
                    <a:cubicBezTo>
                      <a:pt x="38" y="83"/>
                      <a:pt x="44" y="85"/>
                      <a:pt x="52" y="85"/>
                    </a:cubicBezTo>
                    <a:cubicBezTo>
                      <a:pt x="57" y="85"/>
                      <a:pt x="62" y="84"/>
                      <a:pt x="66" y="81"/>
                    </a:cubicBezTo>
                    <a:cubicBezTo>
                      <a:pt x="70" y="78"/>
                      <a:pt x="73" y="75"/>
                      <a:pt x="74" y="72"/>
                    </a:cubicBezTo>
                    <a:cubicBezTo>
                      <a:pt x="98" y="72"/>
                      <a:pt x="98" y="72"/>
                      <a:pt x="98" y="72"/>
                    </a:cubicBezTo>
                    <a:cubicBezTo>
                      <a:pt x="94" y="84"/>
                      <a:pt x="88" y="93"/>
                      <a:pt x="80" y="98"/>
                    </a:cubicBezTo>
                    <a:cubicBezTo>
                      <a:pt x="72" y="103"/>
                      <a:pt x="62" y="106"/>
                      <a:pt x="51" y="106"/>
                    </a:cubicBezTo>
                    <a:cubicBezTo>
                      <a:pt x="43" y="106"/>
                      <a:pt x="36" y="104"/>
                      <a:pt x="30" y="102"/>
                    </a:cubicBezTo>
                    <a:cubicBezTo>
                      <a:pt x="23" y="99"/>
                      <a:pt x="18" y="96"/>
                      <a:pt x="14" y="91"/>
                    </a:cubicBezTo>
                    <a:cubicBezTo>
                      <a:pt x="9" y="86"/>
                      <a:pt x="6" y="81"/>
                      <a:pt x="3" y="74"/>
                    </a:cubicBezTo>
                    <a:cubicBezTo>
                      <a:pt x="1" y="68"/>
                      <a:pt x="0" y="61"/>
                      <a:pt x="0" y="53"/>
                    </a:cubicBezTo>
                    <a:cubicBezTo>
                      <a:pt x="0" y="46"/>
                      <a:pt x="1" y="39"/>
                      <a:pt x="3" y="32"/>
                    </a:cubicBezTo>
                    <a:cubicBezTo>
                      <a:pt x="6" y="26"/>
                      <a:pt x="9" y="20"/>
                      <a:pt x="14" y="15"/>
                    </a:cubicBezTo>
                    <a:cubicBezTo>
                      <a:pt x="18" y="11"/>
                      <a:pt x="24" y="7"/>
                      <a:pt x="30" y="4"/>
                    </a:cubicBezTo>
                    <a:cubicBezTo>
                      <a:pt x="36" y="2"/>
                      <a:pt x="43" y="0"/>
                      <a:pt x="51" y="0"/>
                    </a:cubicBezTo>
                    <a:cubicBezTo>
                      <a:pt x="59" y="0"/>
                      <a:pt x="67" y="2"/>
                      <a:pt x="73" y="5"/>
                    </a:cubicBezTo>
                    <a:cubicBezTo>
                      <a:pt x="80" y="8"/>
                      <a:pt x="85" y="13"/>
                      <a:pt x="89" y="18"/>
                    </a:cubicBezTo>
                    <a:cubicBezTo>
                      <a:pt x="93" y="24"/>
                      <a:pt x="96" y="30"/>
                      <a:pt x="98" y="37"/>
                    </a:cubicBezTo>
                    <a:cubicBezTo>
                      <a:pt x="99" y="44"/>
                      <a:pt x="100" y="52"/>
                      <a:pt x="100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8" y="69"/>
                      <a:pt x="30" y="75"/>
                      <a:pt x="34" y="79"/>
                    </a:cubicBezTo>
                    <a:close/>
                    <a:moveTo>
                      <a:pt x="65" y="26"/>
                    </a:moveTo>
                    <a:cubicBezTo>
                      <a:pt x="62" y="23"/>
                      <a:pt x="57" y="21"/>
                      <a:pt x="50" y="21"/>
                    </a:cubicBezTo>
                    <a:cubicBezTo>
                      <a:pt x="46" y="21"/>
                      <a:pt x="42" y="22"/>
                      <a:pt x="39" y="23"/>
                    </a:cubicBezTo>
                    <a:cubicBezTo>
                      <a:pt x="36" y="25"/>
                      <a:pt x="34" y="26"/>
                      <a:pt x="32" y="29"/>
                    </a:cubicBezTo>
                    <a:cubicBezTo>
                      <a:pt x="31" y="31"/>
                      <a:pt x="29" y="33"/>
                      <a:pt x="29" y="36"/>
                    </a:cubicBezTo>
                    <a:cubicBezTo>
                      <a:pt x="28" y="38"/>
                      <a:pt x="27" y="40"/>
                      <a:pt x="27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1" y="35"/>
                      <a:pt x="68" y="30"/>
                      <a:pt x="65" y="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25"/>
              <p:cNvSpPr>
                <a:spLocks/>
              </p:cNvSpPr>
              <p:nvPr userDrawn="1"/>
            </p:nvSpPr>
            <p:spPr bwMode="auto">
              <a:xfrm>
                <a:off x="1479550" y="4678363"/>
                <a:ext cx="82550" cy="133350"/>
              </a:xfrm>
              <a:custGeom>
                <a:avLst/>
                <a:gdLst>
                  <a:gd name="T0" fmla="*/ 26 w 64"/>
                  <a:gd name="T1" fmla="*/ 3 h 103"/>
                  <a:gd name="T2" fmla="*/ 26 w 64"/>
                  <a:gd name="T3" fmla="*/ 21 h 103"/>
                  <a:gd name="T4" fmla="*/ 27 w 64"/>
                  <a:gd name="T5" fmla="*/ 21 h 103"/>
                  <a:gd name="T6" fmla="*/ 32 w 64"/>
                  <a:gd name="T7" fmla="*/ 13 h 103"/>
                  <a:gd name="T8" fmla="*/ 39 w 64"/>
                  <a:gd name="T9" fmla="*/ 6 h 103"/>
                  <a:gd name="T10" fmla="*/ 48 w 64"/>
                  <a:gd name="T11" fmla="*/ 2 h 103"/>
                  <a:gd name="T12" fmla="*/ 58 w 64"/>
                  <a:gd name="T13" fmla="*/ 0 h 103"/>
                  <a:gd name="T14" fmla="*/ 64 w 64"/>
                  <a:gd name="T15" fmla="*/ 1 h 103"/>
                  <a:gd name="T16" fmla="*/ 64 w 64"/>
                  <a:gd name="T17" fmla="*/ 27 h 103"/>
                  <a:gd name="T18" fmla="*/ 60 w 64"/>
                  <a:gd name="T19" fmla="*/ 26 h 103"/>
                  <a:gd name="T20" fmla="*/ 55 w 64"/>
                  <a:gd name="T21" fmla="*/ 26 h 103"/>
                  <a:gd name="T22" fmla="*/ 42 w 64"/>
                  <a:gd name="T23" fmla="*/ 28 h 103"/>
                  <a:gd name="T24" fmla="*/ 33 w 64"/>
                  <a:gd name="T25" fmla="*/ 35 h 103"/>
                  <a:gd name="T26" fmla="*/ 29 w 64"/>
                  <a:gd name="T27" fmla="*/ 45 h 103"/>
                  <a:gd name="T28" fmla="*/ 27 w 64"/>
                  <a:gd name="T29" fmla="*/ 58 h 103"/>
                  <a:gd name="T30" fmla="*/ 27 w 64"/>
                  <a:gd name="T31" fmla="*/ 103 h 103"/>
                  <a:gd name="T32" fmla="*/ 0 w 64"/>
                  <a:gd name="T33" fmla="*/ 103 h 103"/>
                  <a:gd name="T34" fmla="*/ 0 w 64"/>
                  <a:gd name="T35" fmla="*/ 3 h 103"/>
                  <a:gd name="T36" fmla="*/ 26 w 64"/>
                  <a:gd name="T37" fmla="*/ 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103">
                    <a:moveTo>
                      <a:pt x="26" y="3"/>
                    </a:move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18"/>
                      <a:pt x="30" y="16"/>
                      <a:pt x="32" y="13"/>
                    </a:cubicBezTo>
                    <a:cubicBezTo>
                      <a:pt x="34" y="10"/>
                      <a:pt x="36" y="8"/>
                      <a:pt x="39" y="6"/>
                    </a:cubicBezTo>
                    <a:cubicBezTo>
                      <a:pt x="42" y="4"/>
                      <a:pt x="45" y="3"/>
                      <a:pt x="48" y="2"/>
                    </a:cubicBezTo>
                    <a:cubicBezTo>
                      <a:pt x="52" y="1"/>
                      <a:pt x="55" y="0"/>
                      <a:pt x="58" y="0"/>
                    </a:cubicBezTo>
                    <a:cubicBezTo>
                      <a:pt x="60" y="0"/>
                      <a:pt x="62" y="1"/>
                      <a:pt x="64" y="1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3" y="26"/>
                      <a:pt x="62" y="26"/>
                      <a:pt x="60" y="26"/>
                    </a:cubicBezTo>
                    <a:cubicBezTo>
                      <a:pt x="58" y="26"/>
                      <a:pt x="56" y="26"/>
                      <a:pt x="55" y="26"/>
                    </a:cubicBezTo>
                    <a:cubicBezTo>
                      <a:pt x="50" y="26"/>
                      <a:pt x="45" y="27"/>
                      <a:pt x="42" y="28"/>
                    </a:cubicBezTo>
                    <a:cubicBezTo>
                      <a:pt x="38" y="30"/>
                      <a:pt x="36" y="32"/>
                      <a:pt x="33" y="35"/>
                    </a:cubicBezTo>
                    <a:cubicBezTo>
                      <a:pt x="31" y="38"/>
                      <a:pt x="30" y="41"/>
                      <a:pt x="29" y="45"/>
                    </a:cubicBezTo>
                    <a:cubicBezTo>
                      <a:pt x="28" y="49"/>
                      <a:pt x="27" y="53"/>
                      <a:pt x="27" y="58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6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26"/>
              <p:cNvSpPr>
                <a:spLocks/>
              </p:cNvSpPr>
              <p:nvPr userDrawn="1"/>
            </p:nvSpPr>
            <p:spPr bwMode="auto">
              <a:xfrm>
                <a:off x="1573213" y="4681538"/>
                <a:ext cx="127000" cy="130175"/>
              </a:xfrm>
              <a:custGeom>
                <a:avLst/>
                <a:gdLst>
                  <a:gd name="T0" fmla="*/ 28 w 80"/>
                  <a:gd name="T1" fmla="*/ 82 h 82"/>
                  <a:gd name="T2" fmla="*/ 0 w 80"/>
                  <a:gd name="T3" fmla="*/ 0 h 82"/>
                  <a:gd name="T4" fmla="*/ 24 w 80"/>
                  <a:gd name="T5" fmla="*/ 0 h 82"/>
                  <a:gd name="T6" fmla="*/ 41 w 80"/>
                  <a:gd name="T7" fmla="*/ 56 h 82"/>
                  <a:gd name="T8" fmla="*/ 41 w 80"/>
                  <a:gd name="T9" fmla="*/ 56 h 82"/>
                  <a:gd name="T10" fmla="*/ 58 w 80"/>
                  <a:gd name="T11" fmla="*/ 0 h 82"/>
                  <a:gd name="T12" fmla="*/ 80 w 80"/>
                  <a:gd name="T13" fmla="*/ 0 h 82"/>
                  <a:gd name="T14" fmla="*/ 53 w 80"/>
                  <a:gd name="T15" fmla="*/ 82 h 82"/>
                  <a:gd name="T16" fmla="*/ 28 w 80"/>
                  <a:gd name="T17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2">
                    <a:moveTo>
                      <a:pt x="28" y="82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41" y="56"/>
                    </a:lnTo>
                    <a:lnTo>
                      <a:pt x="41" y="56"/>
                    </a:lnTo>
                    <a:lnTo>
                      <a:pt x="58" y="0"/>
                    </a:lnTo>
                    <a:lnTo>
                      <a:pt x="80" y="0"/>
                    </a:lnTo>
                    <a:lnTo>
                      <a:pt x="53" y="82"/>
                    </a:lnTo>
                    <a:lnTo>
                      <a:pt x="2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27"/>
              <p:cNvSpPr>
                <a:spLocks noEditPoints="1"/>
              </p:cNvSpPr>
              <p:nvPr userDrawn="1"/>
            </p:nvSpPr>
            <p:spPr bwMode="auto">
              <a:xfrm>
                <a:off x="1712913" y="4632326"/>
                <a:ext cx="34925" cy="179388"/>
              </a:xfrm>
              <a:custGeom>
                <a:avLst/>
                <a:gdLst>
                  <a:gd name="T0" fmla="*/ 0 w 22"/>
                  <a:gd name="T1" fmla="*/ 18 h 113"/>
                  <a:gd name="T2" fmla="*/ 0 w 22"/>
                  <a:gd name="T3" fmla="*/ 0 h 113"/>
                  <a:gd name="T4" fmla="*/ 22 w 22"/>
                  <a:gd name="T5" fmla="*/ 0 h 113"/>
                  <a:gd name="T6" fmla="*/ 22 w 22"/>
                  <a:gd name="T7" fmla="*/ 18 h 113"/>
                  <a:gd name="T8" fmla="*/ 0 w 22"/>
                  <a:gd name="T9" fmla="*/ 18 h 113"/>
                  <a:gd name="T10" fmla="*/ 22 w 22"/>
                  <a:gd name="T11" fmla="*/ 31 h 113"/>
                  <a:gd name="T12" fmla="*/ 22 w 22"/>
                  <a:gd name="T13" fmla="*/ 113 h 113"/>
                  <a:gd name="T14" fmla="*/ 0 w 22"/>
                  <a:gd name="T15" fmla="*/ 113 h 113"/>
                  <a:gd name="T16" fmla="*/ 0 w 22"/>
                  <a:gd name="T17" fmla="*/ 31 h 113"/>
                  <a:gd name="T18" fmla="*/ 22 w 22"/>
                  <a:gd name="T19" fmla="*/ 3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13">
                    <a:moveTo>
                      <a:pt x="0" y="18"/>
                    </a:moveTo>
                    <a:lnTo>
                      <a:pt x="0" y="0"/>
                    </a:lnTo>
                    <a:lnTo>
                      <a:pt x="22" y="0"/>
                    </a:lnTo>
                    <a:lnTo>
                      <a:pt x="22" y="18"/>
                    </a:lnTo>
                    <a:lnTo>
                      <a:pt x="0" y="18"/>
                    </a:lnTo>
                    <a:close/>
                    <a:moveTo>
                      <a:pt x="22" y="31"/>
                    </a:moveTo>
                    <a:lnTo>
                      <a:pt x="22" y="113"/>
                    </a:lnTo>
                    <a:lnTo>
                      <a:pt x="0" y="113"/>
                    </a:lnTo>
                    <a:lnTo>
                      <a:pt x="0" y="31"/>
                    </a:lnTo>
                    <a:lnTo>
                      <a:pt x="22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28"/>
              <p:cNvSpPr>
                <a:spLocks/>
              </p:cNvSpPr>
              <p:nvPr userDrawn="1"/>
            </p:nvSpPr>
            <p:spPr bwMode="auto">
              <a:xfrm>
                <a:off x="1766888" y="4678363"/>
                <a:ext cx="127000" cy="136525"/>
              </a:xfrm>
              <a:custGeom>
                <a:avLst/>
                <a:gdLst>
                  <a:gd name="T0" fmla="*/ 51 w 99"/>
                  <a:gd name="T1" fmla="*/ 21 h 106"/>
                  <a:gd name="T2" fmla="*/ 40 w 99"/>
                  <a:gd name="T3" fmla="*/ 24 h 106"/>
                  <a:gd name="T4" fmla="*/ 33 w 99"/>
                  <a:gd name="T5" fmla="*/ 32 h 106"/>
                  <a:gd name="T6" fmla="*/ 29 w 99"/>
                  <a:gd name="T7" fmla="*/ 42 h 106"/>
                  <a:gd name="T8" fmla="*/ 28 w 99"/>
                  <a:gd name="T9" fmla="*/ 53 h 106"/>
                  <a:gd name="T10" fmla="*/ 29 w 99"/>
                  <a:gd name="T11" fmla="*/ 64 h 106"/>
                  <a:gd name="T12" fmla="*/ 33 w 99"/>
                  <a:gd name="T13" fmla="*/ 75 h 106"/>
                  <a:gd name="T14" fmla="*/ 40 w 99"/>
                  <a:gd name="T15" fmla="*/ 82 h 106"/>
                  <a:gd name="T16" fmla="*/ 51 w 99"/>
                  <a:gd name="T17" fmla="*/ 85 h 106"/>
                  <a:gd name="T18" fmla="*/ 66 w 99"/>
                  <a:gd name="T19" fmla="*/ 79 h 106"/>
                  <a:gd name="T20" fmla="*/ 73 w 99"/>
                  <a:gd name="T21" fmla="*/ 65 h 106"/>
                  <a:gd name="T22" fmla="*/ 99 w 99"/>
                  <a:gd name="T23" fmla="*/ 65 h 106"/>
                  <a:gd name="T24" fmla="*/ 84 w 99"/>
                  <a:gd name="T25" fmla="*/ 95 h 106"/>
                  <a:gd name="T26" fmla="*/ 51 w 99"/>
                  <a:gd name="T27" fmla="*/ 106 h 106"/>
                  <a:gd name="T28" fmla="*/ 30 w 99"/>
                  <a:gd name="T29" fmla="*/ 102 h 106"/>
                  <a:gd name="T30" fmla="*/ 14 w 99"/>
                  <a:gd name="T31" fmla="*/ 91 h 106"/>
                  <a:gd name="T32" fmla="*/ 4 w 99"/>
                  <a:gd name="T33" fmla="*/ 75 h 106"/>
                  <a:gd name="T34" fmla="*/ 0 w 99"/>
                  <a:gd name="T35" fmla="*/ 54 h 106"/>
                  <a:gd name="T36" fmla="*/ 4 w 99"/>
                  <a:gd name="T37" fmla="*/ 33 h 106"/>
                  <a:gd name="T38" fmla="*/ 14 w 99"/>
                  <a:gd name="T39" fmla="*/ 16 h 106"/>
                  <a:gd name="T40" fmla="*/ 30 w 99"/>
                  <a:gd name="T41" fmla="*/ 4 h 106"/>
                  <a:gd name="T42" fmla="*/ 51 w 99"/>
                  <a:gd name="T43" fmla="*/ 0 h 106"/>
                  <a:gd name="T44" fmla="*/ 69 w 99"/>
                  <a:gd name="T45" fmla="*/ 2 h 106"/>
                  <a:gd name="T46" fmla="*/ 83 w 99"/>
                  <a:gd name="T47" fmla="*/ 10 h 106"/>
                  <a:gd name="T48" fmla="*/ 94 w 99"/>
                  <a:gd name="T49" fmla="*/ 21 h 106"/>
                  <a:gd name="T50" fmla="*/ 99 w 99"/>
                  <a:gd name="T51" fmla="*/ 38 h 106"/>
                  <a:gd name="T52" fmla="*/ 72 w 99"/>
                  <a:gd name="T53" fmla="*/ 38 h 106"/>
                  <a:gd name="T54" fmla="*/ 51 w 99"/>
                  <a:gd name="T55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9" h="106">
                    <a:moveTo>
                      <a:pt x="51" y="21"/>
                    </a:moveTo>
                    <a:cubicBezTo>
                      <a:pt x="47" y="21"/>
                      <a:pt x="43" y="22"/>
                      <a:pt x="40" y="24"/>
                    </a:cubicBezTo>
                    <a:cubicBezTo>
                      <a:pt x="37" y="26"/>
                      <a:pt x="35" y="28"/>
                      <a:pt x="33" y="32"/>
                    </a:cubicBezTo>
                    <a:cubicBezTo>
                      <a:pt x="31" y="35"/>
                      <a:pt x="30" y="38"/>
                      <a:pt x="29" y="42"/>
                    </a:cubicBezTo>
                    <a:cubicBezTo>
                      <a:pt x="28" y="46"/>
                      <a:pt x="28" y="50"/>
                      <a:pt x="28" y="53"/>
                    </a:cubicBezTo>
                    <a:cubicBezTo>
                      <a:pt x="28" y="57"/>
                      <a:pt x="28" y="61"/>
                      <a:pt x="29" y="64"/>
                    </a:cubicBezTo>
                    <a:cubicBezTo>
                      <a:pt x="30" y="68"/>
                      <a:pt x="31" y="72"/>
                      <a:pt x="33" y="75"/>
                    </a:cubicBezTo>
                    <a:cubicBezTo>
                      <a:pt x="34" y="78"/>
                      <a:pt x="37" y="80"/>
                      <a:pt x="40" y="82"/>
                    </a:cubicBezTo>
                    <a:cubicBezTo>
                      <a:pt x="43" y="84"/>
                      <a:pt x="46" y="85"/>
                      <a:pt x="51" y="85"/>
                    </a:cubicBezTo>
                    <a:cubicBezTo>
                      <a:pt x="57" y="85"/>
                      <a:pt x="62" y="83"/>
                      <a:pt x="66" y="79"/>
                    </a:cubicBezTo>
                    <a:cubicBezTo>
                      <a:pt x="69" y="76"/>
                      <a:pt x="72" y="71"/>
                      <a:pt x="73" y="65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97" y="78"/>
                      <a:pt x="92" y="88"/>
                      <a:pt x="84" y="95"/>
                    </a:cubicBezTo>
                    <a:cubicBezTo>
                      <a:pt x="75" y="102"/>
                      <a:pt x="64" y="106"/>
                      <a:pt x="51" y="106"/>
                    </a:cubicBezTo>
                    <a:cubicBezTo>
                      <a:pt x="43" y="106"/>
                      <a:pt x="36" y="104"/>
                      <a:pt x="30" y="102"/>
                    </a:cubicBezTo>
                    <a:cubicBezTo>
                      <a:pt x="24" y="99"/>
                      <a:pt x="19" y="96"/>
                      <a:pt x="14" y="91"/>
                    </a:cubicBezTo>
                    <a:cubicBezTo>
                      <a:pt x="10" y="87"/>
                      <a:pt x="6" y="81"/>
                      <a:pt x="4" y="75"/>
                    </a:cubicBezTo>
                    <a:cubicBezTo>
                      <a:pt x="2" y="69"/>
                      <a:pt x="0" y="62"/>
                      <a:pt x="0" y="54"/>
                    </a:cubicBezTo>
                    <a:cubicBezTo>
                      <a:pt x="0" y="47"/>
                      <a:pt x="1" y="39"/>
                      <a:pt x="4" y="33"/>
                    </a:cubicBezTo>
                    <a:cubicBezTo>
                      <a:pt x="6" y="26"/>
                      <a:pt x="9" y="20"/>
                      <a:pt x="14" y="16"/>
                    </a:cubicBezTo>
                    <a:cubicBezTo>
                      <a:pt x="18" y="11"/>
                      <a:pt x="23" y="7"/>
                      <a:pt x="30" y="4"/>
                    </a:cubicBezTo>
                    <a:cubicBezTo>
                      <a:pt x="36" y="2"/>
                      <a:pt x="43" y="0"/>
                      <a:pt x="51" y="0"/>
                    </a:cubicBezTo>
                    <a:cubicBezTo>
                      <a:pt x="57" y="0"/>
                      <a:pt x="63" y="1"/>
                      <a:pt x="69" y="2"/>
                    </a:cubicBezTo>
                    <a:cubicBezTo>
                      <a:pt x="74" y="4"/>
                      <a:pt x="79" y="6"/>
                      <a:pt x="83" y="10"/>
                    </a:cubicBezTo>
                    <a:cubicBezTo>
                      <a:pt x="88" y="13"/>
                      <a:pt x="91" y="17"/>
                      <a:pt x="94" y="21"/>
                    </a:cubicBezTo>
                    <a:cubicBezTo>
                      <a:pt x="97" y="26"/>
                      <a:pt x="98" y="32"/>
                      <a:pt x="99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0" y="27"/>
                      <a:pt x="63" y="21"/>
                      <a:pt x="51" y="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29"/>
              <p:cNvSpPr>
                <a:spLocks noEditPoints="1"/>
              </p:cNvSpPr>
              <p:nvPr userDrawn="1"/>
            </p:nvSpPr>
            <p:spPr bwMode="auto">
              <a:xfrm>
                <a:off x="1903413" y="4678363"/>
                <a:ext cx="130175" cy="136525"/>
              </a:xfrm>
              <a:custGeom>
                <a:avLst/>
                <a:gdLst>
                  <a:gd name="T0" fmla="*/ 35 w 101"/>
                  <a:gd name="T1" fmla="*/ 79 h 106"/>
                  <a:gd name="T2" fmla="*/ 52 w 101"/>
                  <a:gd name="T3" fmla="*/ 85 h 106"/>
                  <a:gd name="T4" fmla="*/ 67 w 101"/>
                  <a:gd name="T5" fmla="*/ 81 h 106"/>
                  <a:gd name="T6" fmla="*/ 74 w 101"/>
                  <a:gd name="T7" fmla="*/ 72 h 106"/>
                  <a:gd name="T8" fmla="*/ 98 w 101"/>
                  <a:gd name="T9" fmla="*/ 72 h 106"/>
                  <a:gd name="T10" fmla="*/ 81 w 101"/>
                  <a:gd name="T11" fmla="*/ 98 h 106"/>
                  <a:gd name="T12" fmla="*/ 51 w 101"/>
                  <a:gd name="T13" fmla="*/ 106 h 106"/>
                  <a:gd name="T14" fmla="*/ 30 w 101"/>
                  <a:gd name="T15" fmla="*/ 102 h 106"/>
                  <a:gd name="T16" fmla="*/ 14 w 101"/>
                  <a:gd name="T17" fmla="*/ 91 h 106"/>
                  <a:gd name="T18" fmla="*/ 4 w 101"/>
                  <a:gd name="T19" fmla="*/ 74 h 106"/>
                  <a:gd name="T20" fmla="*/ 0 w 101"/>
                  <a:gd name="T21" fmla="*/ 53 h 106"/>
                  <a:gd name="T22" fmla="*/ 4 w 101"/>
                  <a:gd name="T23" fmla="*/ 32 h 106"/>
                  <a:gd name="T24" fmla="*/ 14 w 101"/>
                  <a:gd name="T25" fmla="*/ 15 h 106"/>
                  <a:gd name="T26" fmla="*/ 31 w 101"/>
                  <a:gd name="T27" fmla="*/ 4 h 106"/>
                  <a:gd name="T28" fmla="*/ 51 w 101"/>
                  <a:gd name="T29" fmla="*/ 0 h 106"/>
                  <a:gd name="T30" fmla="*/ 74 w 101"/>
                  <a:gd name="T31" fmla="*/ 5 h 106"/>
                  <a:gd name="T32" fmla="*/ 89 w 101"/>
                  <a:gd name="T33" fmla="*/ 18 h 106"/>
                  <a:gd name="T34" fmla="*/ 98 w 101"/>
                  <a:gd name="T35" fmla="*/ 37 h 106"/>
                  <a:gd name="T36" fmla="*/ 100 w 101"/>
                  <a:gd name="T37" fmla="*/ 60 h 106"/>
                  <a:gd name="T38" fmla="*/ 28 w 101"/>
                  <a:gd name="T39" fmla="*/ 60 h 106"/>
                  <a:gd name="T40" fmla="*/ 35 w 101"/>
                  <a:gd name="T41" fmla="*/ 79 h 106"/>
                  <a:gd name="T42" fmla="*/ 66 w 101"/>
                  <a:gd name="T43" fmla="*/ 26 h 106"/>
                  <a:gd name="T44" fmla="*/ 51 w 101"/>
                  <a:gd name="T45" fmla="*/ 21 h 106"/>
                  <a:gd name="T46" fmla="*/ 40 w 101"/>
                  <a:gd name="T47" fmla="*/ 23 h 106"/>
                  <a:gd name="T48" fmla="*/ 33 w 101"/>
                  <a:gd name="T49" fmla="*/ 29 h 106"/>
                  <a:gd name="T50" fmla="*/ 29 w 101"/>
                  <a:gd name="T51" fmla="*/ 36 h 106"/>
                  <a:gd name="T52" fmla="*/ 28 w 101"/>
                  <a:gd name="T53" fmla="*/ 42 h 106"/>
                  <a:gd name="T54" fmla="*/ 73 w 101"/>
                  <a:gd name="T55" fmla="*/ 42 h 106"/>
                  <a:gd name="T56" fmla="*/ 66 w 101"/>
                  <a:gd name="T57" fmla="*/ 2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1" h="106">
                    <a:moveTo>
                      <a:pt x="35" y="79"/>
                    </a:moveTo>
                    <a:cubicBezTo>
                      <a:pt x="39" y="83"/>
                      <a:pt x="45" y="85"/>
                      <a:pt x="52" y="85"/>
                    </a:cubicBezTo>
                    <a:cubicBezTo>
                      <a:pt x="58" y="85"/>
                      <a:pt x="63" y="84"/>
                      <a:pt x="67" y="81"/>
                    </a:cubicBezTo>
                    <a:cubicBezTo>
                      <a:pt x="71" y="78"/>
                      <a:pt x="73" y="75"/>
                      <a:pt x="74" y="72"/>
                    </a:cubicBezTo>
                    <a:cubicBezTo>
                      <a:pt x="98" y="72"/>
                      <a:pt x="98" y="72"/>
                      <a:pt x="98" y="72"/>
                    </a:cubicBezTo>
                    <a:cubicBezTo>
                      <a:pt x="94" y="84"/>
                      <a:pt x="89" y="93"/>
                      <a:pt x="81" y="98"/>
                    </a:cubicBezTo>
                    <a:cubicBezTo>
                      <a:pt x="73" y="103"/>
                      <a:pt x="63" y="106"/>
                      <a:pt x="51" y="106"/>
                    </a:cubicBezTo>
                    <a:cubicBezTo>
                      <a:pt x="44" y="106"/>
                      <a:pt x="36" y="104"/>
                      <a:pt x="30" y="102"/>
                    </a:cubicBezTo>
                    <a:cubicBezTo>
                      <a:pt x="24" y="99"/>
                      <a:pt x="18" y="96"/>
                      <a:pt x="14" y="91"/>
                    </a:cubicBezTo>
                    <a:cubicBezTo>
                      <a:pt x="10" y="86"/>
                      <a:pt x="6" y="81"/>
                      <a:pt x="4" y="74"/>
                    </a:cubicBezTo>
                    <a:cubicBezTo>
                      <a:pt x="2" y="68"/>
                      <a:pt x="0" y="61"/>
                      <a:pt x="0" y="53"/>
                    </a:cubicBezTo>
                    <a:cubicBezTo>
                      <a:pt x="0" y="46"/>
                      <a:pt x="2" y="39"/>
                      <a:pt x="4" y="32"/>
                    </a:cubicBezTo>
                    <a:cubicBezTo>
                      <a:pt x="6" y="26"/>
                      <a:pt x="10" y="20"/>
                      <a:pt x="14" y="15"/>
                    </a:cubicBezTo>
                    <a:cubicBezTo>
                      <a:pt x="19" y="11"/>
                      <a:pt x="24" y="7"/>
                      <a:pt x="31" y="4"/>
                    </a:cubicBezTo>
                    <a:cubicBezTo>
                      <a:pt x="37" y="2"/>
                      <a:pt x="44" y="0"/>
                      <a:pt x="51" y="0"/>
                    </a:cubicBezTo>
                    <a:cubicBezTo>
                      <a:pt x="60" y="0"/>
                      <a:pt x="67" y="2"/>
                      <a:pt x="74" y="5"/>
                    </a:cubicBezTo>
                    <a:cubicBezTo>
                      <a:pt x="80" y="8"/>
                      <a:pt x="85" y="13"/>
                      <a:pt x="89" y="18"/>
                    </a:cubicBezTo>
                    <a:cubicBezTo>
                      <a:pt x="93" y="24"/>
                      <a:pt x="96" y="30"/>
                      <a:pt x="98" y="37"/>
                    </a:cubicBezTo>
                    <a:cubicBezTo>
                      <a:pt x="100" y="44"/>
                      <a:pt x="101" y="52"/>
                      <a:pt x="100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8" y="69"/>
                      <a:pt x="30" y="75"/>
                      <a:pt x="35" y="79"/>
                    </a:cubicBezTo>
                    <a:close/>
                    <a:moveTo>
                      <a:pt x="66" y="26"/>
                    </a:moveTo>
                    <a:cubicBezTo>
                      <a:pt x="62" y="23"/>
                      <a:pt x="57" y="21"/>
                      <a:pt x="51" y="21"/>
                    </a:cubicBezTo>
                    <a:cubicBezTo>
                      <a:pt x="46" y="21"/>
                      <a:pt x="43" y="22"/>
                      <a:pt x="40" y="23"/>
                    </a:cubicBezTo>
                    <a:cubicBezTo>
                      <a:pt x="37" y="25"/>
                      <a:pt x="35" y="26"/>
                      <a:pt x="33" y="29"/>
                    </a:cubicBezTo>
                    <a:cubicBezTo>
                      <a:pt x="31" y="31"/>
                      <a:pt x="30" y="33"/>
                      <a:pt x="29" y="36"/>
                    </a:cubicBezTo>
                    <a:cubicBezTo>
                      <a:pt x="28" y="38"/>
                      <a:pt x="28" y="40"/>
                      <a:pt x="28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1" y="35"/>
                      <a:pt x="69" y="30"/>
                      <a:pt x="66" y="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30"/>
              <p:cNvSpPr>
                <a:spLocks/>
              </p:cNvSpPr>
              <p:nvPr userDrawn="1"/>
            </p:nvSpPr>
            <p:spPr bwMode="auto">
              <a:xfrm>
                <a:off x="2043113" y="4678363"/>
                <a:ext cx="119063" cy="136525"/>
              </a:xfrm>
              <a:custGeom>
                <a:avLst/>
                <a:gdLst>
                  <a:gd name="T0" fmla="*/ 28 w 93"/>
                  <a:gd name="T1" fmla="*/ 78 h 106"/>
                  <a:gd name="T2" fmla="*/ 33 w 93"/>
                  <a:gd name="T3" fmla="*/ 83 h 106"/>
                  <a:gd name="T4" fmla="*/ 39 w 93"/>
                  <a:gd name="T5" fmla="*/ 86 h 106"/>
                  <a:gd name="T6" fmla="*/ 47 w 93"/>
                  <a:gd name="T7" fmla="*/ 87 h 106"/>
                  <a:gd name="T8" fmla="*/ 53 w 93"/>
                  <a:gd name="T9" fmla="*/ 87 h 106"/>
                  <a:gd name="T10" fmla="*/ 59 w 93"/>
                  <a:gd name="T11" fmla="*/ 85 h 106"/>
                  <a:gd name="T12" fmla="*/ 64 w 93"/>
                  <a:gd name="T13" fmla="*/ 81 h 106"/>
                  <a:gd name="T14" fmla="*/ 65 w 93"/>
                  <a:gd name="T15" fmla="*/ 75 h 106"/>
                  <a:gd name="T16" fmla="*/ 57 w 93"/>
                  <a:gd name="T17" fmla="*/ 65 h 106"/>
                  <a:gd name="T18" fmla="*/ 34 w 93"/>
                  <a:gd name="T19" fmla="*/ 59 h 106"/>
                  <a:gd name="T20" fmla="*/ 22 w 93"/>
                  <a:gd name="T21" fmla="*/ 56 h 106"/>
                  <a:gd name="T22" fmla="*/ 12 w 93"/>
                  <a:gd name="T23" fmla="*/ 51 h 106"/>
                  <a:gd name="T24" fmla="*/ 5 w 93"/>
                  <a:gd name="T25" fmla="*/ 43 h 106"/>
                  <a:gd name="T26" fmla="*/ 2 w 93"/>
                  <a:gd name="T27" fmla="*/ 32 h 106"/>
                  <a:gd name="T28" fmla="*/ 6 w 93"/>
                  <a:gd name="T29" fmla="*/ 16 h 106"/>
                  <a:gd name="T30" fmla="*/ 16 w 93"/>
                  <a:gd name="T31" fmla="*/ 7 h 106"/>
                  <a:gd name="T32" fmla="*/ 30 w 93"/>
                  <a:gd name="T33" fmla="*/ 2 h 106"/>
                  <a:gd name="T34" fmla="*/ 46 w 93"/>
                  <a:gd name="T35" fmla="*/ 0 h 106"/>
                  <a:gd name="T36" fmla="*/ 62 w 93"/>
                  <a:gd name="T37" fmla="*/ 2 h 106"/>
                  <a:gd name="T38" fmla="*/ 75 w 93"/>
                  <a:gd name="T39" fmla="*/ 7 h 106"/>
                  <a:gd name="T40" fmla="*/ 85 w 93"/>
                  <a:gd name="T41" fmla="*/ 17 h 106"/>
                  <a:gd name="T42" fmla="*/ 90 w 93"/>
                  <a:gd name="T43" fmla="*/ 32 h 106"/>
                  <a:gd name="T44" fmla="*/ 64 w 93"/>
                  <a:gd name="T45" fmla="*/ 32 h 106"/>
                  <a:gd name="T46" fmla="*/ 58 w 93"/>
                  <a:gd name="T47" fmla="*/ 21 h 106"/>
                  <a:gd name="T48" fmla="*/ 45 w 93"/>
                  <a:gd name="T49" fmla="*/ 19 h 106"/>
                  <a:gd name="T50" fmla="*/ 40 w 93"/>
                  <a:gd name="T51" fmla="*/ 19 h 106"/>
                  <a:gd name="T52" fmla="*/ 35 w 93"/>
                  <a:gd name="T53" fmla="*/ 20 h 106"/>
                  <a:gd name="T54" fmla="*/ 31 w 93"/>
                  <a:gd name="T55" fmla="*/ 23 h 106"/>
                  <a:gd name="T56" fmla="*/ 30 w 93"/>
                  <a:gd name="T57" fmla="*/ 28 h 106"/>
                  <a:gd name="T58" fmla="*/ 33 w 93"/>
                  <a:gd name="T59" fmla="*/ 34 h 106"/>
                  <a:gd name="T60" fmla="*/ 40 w 93"/>
                  <a:gd name="T61" fmla="*/ 38 h 106"/>
                  <a:gd name="T62" fmla="*/ 50 w 93"/>
                  <a:gd name="T63" fmla="*/ 40 h 106"/>
                  <a:gd name="T64" fmla="*/ 61 w 93"/>
                  <a:gd name="T65" fmla="*/ 43 h 106"/>
                  <a:gd name="T66" fmla="*/ 73 w 93"/>
                  <a:gd name="T67" fmla="*/ 46 h 106"/>
                  <a:gd name="T68" fmla="*/ 83 w 93"/>
                  <a:gd name="T69" fmla="*/ 51 h 106"/>
                  <a:gd name="T70" fmla="*/ 90 w 93"/>
                  <a:gd name="T71" fmla="*/ 59 h 106"/>
                  <a:gd name="T72" fmla="*/ 93 w 93"/>
                  <a:gd name="T73" fmla="*/ 71 h 106"/>
                  <a:gd name="T74" fmla="*/ 89 w 93"/>
                  <a:gd name="T75" fmla="*/ 87 h 106"/>
                  <a:gd name="T76" fmla="*/ 78 w 93"/>
                  <a:gd name="T77" fmla="*/ 98 h 106"/>
                  <a:gd name="T78" fmla="*/ 64 w 93"/>
                  <a:gd name="T79" fmla="*/ 104 h 106"/>
                  <a:gd name="T80" fmla="*/ 47 w 93"/>
                  <a:gd name="T81" fmla="*/ 106 h 106"/>
                  <a:gd name="T82" fmla="*/ 30 w 93"/>
                  <a:gd name="T83" fmla="*/ 104 h 106"/>
                  <a:gd name="T84" fmla="*/ 15 w 93"/>
                  <a:gd name="T85" fmla="*/ 98 h 106"/>
                  <a:gd name="T86" fmla="*/ 5 w 93"/>
                  <a:gd name="T87" fmla="*/ 87 h 106"/>
                  <a:gd name="T88" fmla="*/ 0 w 93"/>
                  <a:gd name="T89" fmla="*/ 70 h 106"/>
                  <a:gd name="T90" fmla="*/ 26 w 93"/>
                  <a:gd name="T91" fmla="*/ 70 h 106"/>
                  <a:gd name="T92" fmla="*/ 28 w 93"/>
                  <a:gd name="T93" fmla="*/ 7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106">
                    <a:moveTo>
                      <a:pt x="28" y="78"/>
                    </a:moveTo>
                    <a:cubicBezTo>
                      <a:pt x="29" y="80"/>
                      <a:pt x="31" y="82"/>
                      <a:pt x="33" y="83"/>
                    </a:cubicBezTo>
                    <a:cubicBezTo>
                      <a:pt x="35" y="85"/>
                      <a:pt x="37" y="86"/>
                      <a:pt x="39" y="86"/>
                    </a:cubicBezTo>
                    <a:cubicBezTo>
                      <a:pt x="42" y="87"/>
                      <a:pt x="45" y="87"/>
                      <a:pt x="47" y="87"/>
                    </a:cubicBezTo>
                    <a:cubicBezTo>
                      <a:pt x="49" y="87"/>
                      <a:pt x="51" y="87"/>
                      <a:pt x="53" y="87"/>
                    </a:cubicBezTo>
                    <a:cubicBezTo>
                      <a:pt x="56" y="86"/>
                      <a:pt x="57" y="85"/>
                      <a:pt x="59" y="85"/>
                    </a:cubicBezTo>
                    <a:cubicBezTo>
                      <a:pt x="61" y="84"/>
                      <a:pt x="62" y="82"/>
                      <a:pt x="64" y="81"/>
                    </a:cubicBezTo>
                    <a:cubicBezTo>
                      <a:pt x="65" y="79"/>
                      <a:pt x="65" y="77"/>
                      <a:pt x="65" y="75"/>
                    </a:cubicBezTo>
                    <a:cubicBezTo>
                      <a:pt x="65" y="70"/>
                      <a:pt x="63" y="67"/>
                      <a:pt x="57" y="65"/>
                    </a:cubicBezTo>
                    <a:cubicBezTo>
                      <a:pt x="52" y="63"/>
                      <a:pt x="44" y="61"/>
                      <a:pt x="34" y="59"/>
                    </a:cubicBezTo>
                    <a:cubicBezTo>
                      <a:pt x="30" y="58"/>
                      <a:pt x="26" y="57"/>
                      <a:pt x="22" y="56"/>
                    </a:cubicBezTo>
                    <a:cubicBezTo>
                      <a:pt x="19" y="55"/>
                      <a:pt x="15" y="53"/>
                      <a:pt x="12" y="51"/>
                    </a:cubicBezTo>
                    <a:cubicBezTo>
                      <a:pt x="9" y="49"/>
                      <a:pt x="7" y="46"/>
                      <a:pt x="5" y="43"/>
                    </a:cubicBezTo>
                    <a:cubicBezTo>
                      <a:pt x="3" y="40"/>
                      <a:pt x="2" y="37"/>
                      <a:pt x="2" y="32"/>
                    </a:cubicBezTo>
                    <a:cubicBezTo>
                      <a:pt x="2" y="26"/>
                      <a:pt x="4" y="21"/>
                      <a:pt x="6" y="16"/>
                    </a:cubicBezTo>
                    <a:cubicBezTo>
                      <a:pt x="9" y="12"/>
                      <a:pt x="12" y="9"/>
                      <a:pt x="16" y="7"/>
                    </a:cubicBezTo>
                    <a:cubicBezTo>
                      <a:pt x="20" y="4"/>
                      <a:pt x="25" y="3"/>
                      <a:pt x="30" y="2"/>
                    </a:cubicBezTo>
                    <a:cubicBezTo>
                      <a:pt x="35" y="1"/>
                      <a:pt x="41" y="0"/>
                      <a:pt x="46" y="0"/>
                    </a:cubicBezTo>
                    <a:cubicBezTo>
                      <a:pt x="51" y="0"/>
                      <a:pt x="57" y="1"/>
                      <a:pt x="62" y="2"/>
                    </a:cubicBezTo>
                    <a:cubicBezTo>
                      <a:pt x="67" y="3"/>
                      <a:pt x="71" y="4"/>
                      <a:pt x="75" y="7"/>
                    </a:cubicBezTo>
                    <a:cubicBezTo>
                      <a:pt x="79" y="9"/>
                      <a:pt x="83" y="13"/>
                      <a:pt x="85" y="17"/>
                    </a:cubicBezTo>
                    <a:cubicBezTo>
                      <a:pt x="88" y="21"/>
                      <a:pt x="90" y="26"/>
                      <a:pt x="90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27"/>
                      <a:pt x="62" y="23"/>
                      <a:pt x="58" y="21"/>
                    </a:cubicBezTo>
                    <a:cubicBezTo>
                      <a:pt x="54" y="20"/>
                      <a:pt x="50" y="19"/>
                      <a:pt x="45" y="19"/>
                    </a:cubicBezTo>
                    <a:cubicBezTo>
                      <a:pt x="44" y="19"/>
                      <a:pt x="42" y="19"/>
                      <a:pt x="40" y="19"/>
                    </a:cubicBezTo>
                    <a:cubicBezTo>
                      <a:pt x="38" y="19"/>
                      <a:pt x="37" y="19"/>
                      <a:pt x="35" y="20"/>
                    </a:cubicBezTo>
                    <a:cubicBezTo>
                      <a:pt x="34" y="21"/>
                      <a:pt x="32" y="22"/>
                      <a:pt x="31" y="23"/>
                    </a:cubicBezTo>
                    <a:cubicBezTo>
                      <a:pt x="30" y="24"/>
                      <a:pt x="30" y="26"/>
                      <a:pt x="30" y="28"/>
                    </a:cubicBezTo>
                    <a:cubicBezTo>
                      <a:pt x="30" y="30"/>
                      <a:pt x="31" y="32"/>
                      <a:pt x="33" y="34"/>
                    </a:cubicBezTo>
                    <a:cubicBezTo>
                      <a:pt x="34" y="35"/>
                      <a:pt x="37" y="37"/>
                      <a:pt x="40" y="38"/>
                    </a:cubicBezTo>
                    <a:cubicBezTo>
                      <a:pt x="43" y="39"/>
                      <a:pt x="46" y="39"/>
                      <a:pt x="50" y="40"/>
                    </a:cubicBezTo>
                    <a:cubicBezTo>
                      <a:pt x="53" y="41"/>
                      <a:pt x="57" y="42"/>
                      <a:pt x="61" y="43"/>
                    </a:cubicBezTo>
                    <a:cubicBezTo>
                      <a:pt x="65" y="44"/>
                      <a:pt x="69" y="45"/>
                      <a:pt x="73" y="46"/>
                    </a:cubicBezTo>
                    <a:cubicBezTo>
                      <a:pt x="77" y="47"/>
                      <a:pt x="80" y="49"/>
                      <a:pt x="83" y="51"/>
                    </a:cubicBezTo>
                    <a:cubicBezTo>
                      <a:pt x="86" y="53"/>
                      <a:pt x="88" y="56"/>
                      <a:pt x="90" y="59"/>
                    </a:cubicBezTo>
                    <a:cubicBezTo>
                      <a:pt x="92" y="62"/>
                      <a:pt x="93" y="66"/>
                      <a:pt x="93" y="71"/>
                    </a:cubicBezTo>
                    <a:cubicBezTo>
                      <a:pt x="93" y="77"/>
                      <a:pt x="91" y="83"/>
                      <a:pt x="89" y="87"/>
                    </a:cubicBezTo>
                    <a:cubicBezTo>
                      <a:pt x="86" y="92"/>
                      <a:pt x="83" y="95"/>
                      <a:pt x="78" y="98"/>
                    </a:cubicBezTo>
                    <a:cubicBezTo>
                      <a:pt x="74" y="101"/>
                      <a:pt x="69" y="103"/>
                      <a:pt x="64" y="104"/>
                    </a:cubicBezTo>
                    <a:cubicBezTo>
                      <a:pt x="58" y="105"/>
                      <a:pt x="53" y="106"/>
                      <a:pt x="47" y="106"/>
                    </a:cubicBezTo>
                    <a:cubicBezTo>
                      <a:pt x="41" y="106"/>
                      <a:pt x="36" y="105"/>
                      <a:pt x="30" y="104"/>
                    </a:cubicBezTo>
                    <a:cubicBezTo>
                      <a:pt x="25" y="103"/>
                      <a:pt x="20" y="101"/>
                      <a:pt x="15" y="98"/>
                    </a:cubicBezTo>
                    <a:cubicBezTo>
                      <a:pt x="11" y="95"/>
                      <a:pt x="7" y="92"/>
                      <a:pt x="5" y="87"/>
                    </a:cubicBezTo>
                    <a:cubicBezTo>
                      <a:pt x="2" y="83"/>
                      <a:pt x="0" y="77"/>
                      <a:pt x="0" y="70"/>
                    </a:cubicBezTo>
                    <a:cubicBezTo>
                      <a:pt x="26" y="70"/>
                      <a:pt x="26" y="70"/>
                      <a:pt x="26" y="70"/>
                    </a:cubicBezTo>
                    <a:cubicBezTo>
                      <a:pt x="26" y="73"/>
                      <a:pt x="27" y="76"/>
                      <a:pt x="28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1pPr>
                <a:lvl2pPr marL="355600" indent="101600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2pPr>
                <a:lvl3pPr marL="712788" indent="2016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3pPr>
                <a:lvl4pPr marL="1068388" indent="303213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4pPr>
                <a:lvl5pPr marL="1425575" indent="403225" algn="l" defTabSz="712788" rtl="0" fontAlgn="base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Helvetica 75" pitchFamily="34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686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1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3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2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5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62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146998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17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4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5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7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67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5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23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1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78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8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37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4326" y="268289"/>
            <a:ext cx="4828498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800728" y="266701"/>
            <a:ext cx="3028950" cy="340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688" y="2704144"/>
            <a:ext cx="4831185" cy="966156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416" indent="-180416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5549" indent="-190205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2154" indent="-172264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6724" indent="-190205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7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4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0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6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13538" y="4233864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1572"/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1572"/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1572"/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1572"/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1572"/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1572"/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1572"/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1572"/>
              <a:endParaRPr lang="en-GB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3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6" y="268288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7669" indent="-357669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1572"/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16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1572"/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0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6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1572"/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1572"/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1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1572"/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7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6" y="1184279"/>
            <a:ext cx="8515350" cy="1692771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1996" y="279570"/>
            <a:ext cx="8240008" cy="492443"/>
          </a:xfrm>
        </p:spPr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56" y="4749154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715609"/>
            <a:endParaRPr lang="fr-FR" sz="900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2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ragrap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5201" y="302400"/>
            <a:ext cx="7058025" cy="737100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043609" y="1326403"/>
            <a:ext cx="7037207" cy="281102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Wingdings" pitchFamily="2" charset="2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8240440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067944" y="4968919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8864292" y="4722812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‹N°›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8748464" y="4731990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52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8829675" y="4722812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 dirty="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1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texte, entrer et utiliser la tabulation pour insérer 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0000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3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8" y="267496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8" y="1184277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86618" y="4698913"/>
            <a:ext cx="275010" cy="334961"/>
          </a:xfrm>
          <a:prstGeom prst="rect">
            <a:avLst/>
          </a:prstGeom>
        </p:spPr>
        <p:txBody>
          <a:bodyPr wrap="square" lIns="7198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FF79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FF7900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4067944" y="4933072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9746"/>
            <a:endParaRPr lang="fr-FR" sz="800" dirty="0">
              <a:solidFill>
                <a:srgbClr val="FF7900"/>
              </a:solidFill>
              <a:ea typeface="ＭＳ Ｐゴシック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528" y="4870378"/>
            <a:ext cx="17123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rgbClr val="FF7900"/>
                </a:solidFill>
                <a:ea typeface="ＭＳ Ｐゴシック" pitchFamily="34" charset="-128"/>
              </a:rPr>
              <a:t>Orange Campus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</a:rPr>
              <a:t>Management  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457521DD-DBDB-4490-8FEC-D04563E59062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2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09746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09746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09746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052" indent="-180052" algn="l" defTabSz="909746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5923" indent="-189516" algn="l" defTabSz="909746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2266" indent="-172153" algn="l" defTabSz="909746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796011" indent="-189516" algn="l" defTabSz="909746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56652" indent="-227430" algn="l" defTabSz="9097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519" indent="-227430" algn="l" defTabSz="9097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6390" indent="-227430" algn="l" defTabSz="9097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97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871" algn="l" defTabSz="9097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746" algn="l" defTabSz="9097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4604" algn="l" defTabSz="9097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9477" algn="l" defTabSz="9097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4344" algn="l" defTabSz="9097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205" algn="l" defTabSz="9097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4080" algn="l" defTabSz="9097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8950" algn="l" defTabSz="9097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86618" y="4698913"/>
            <a:ext cx="275010" cy="334961"/>
          </a:xfrm>
          <a:prstGeom prst="rect">
            <a:avLst/>
          </a:prstGeom>
        </p:spPr>
        <p:txBody>
          <a:bodyPr wrap="square" lIns="7198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FF79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FF7900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4067944" y="4933072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09746"/>
            <a:endParaRPr lang="fr-FR" sz="800" dirty="0">
              <a:solidFill>
                <a:srgbClr val="FF7900"/>
              </a:solidFill>
              <a:ea typeface="ＭＳ Ｐゴシック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3528" y="4870378"/>
            <a:ext cx="17123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rgbClr val="FF7900"/>
                </a:solidFill>
                <a:ea typeface="ＭＳ Ｐゴシック" pitchFamily="34" charset="-128"/>
              </a:rPr>
              <a:t>Orange Campus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</a:rPr>
              <a:t>Management  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7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8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8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ext Placeholder 10"/>
          <p:cNvSpPr txBox="1">
            <a:spLocks/>
          </p:cNvSpPr>
          <p:nvPr userDrawn="1"/>
        </p:nvSpPr>
        <p:spPr>
          <a:xfrm>
            <a:off x="8748464" y="4762875"/>
            <a:ext cx="275010" cy="334961"/>
          </a:xfrm>
          <a:prstGeom prst="rect">
            <a:avLst/>
          </a:prstGeom>
        </p:spPr>
        <p:txBody>
          <a:bodyPr wrap="square" lIns="7198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Clr>
                <a:srgbClr val="FFFFFF"/>
              </a:buClr>
              <a:defRPr/>
            </a:pPr>
            <a:fld id="{8702007A-2642-4DC4-A457-FD791426C840}" type="slidenum">
              <a:rPr sz="800">
                <a:solidFill>
                  <a:srgbClr val="FF7900"/>
                </a:solidFill>
                <a:latin typeface="Helvetica 75 Bold" panose="020B0804020202020204" pitchFamily="34" charset="0"/>
              </a:rPr>
              <a:pPr>
                <a:lnSpc>
                  <a:spcPct val="85000"/>
                </a:lnSpc>
                <a:spcAft>
                  <a:spcPts val="1200"/>
                </a:spcAft>
                <a:buClr>
                  <a:srgbClr val="FFFFFF"/>
                </a:buClr>
                <a:defRPr/>
              </a:pPr>
              <a:t>‹N°›</a:t>
            </a:fld>
            <a:endParaRPr sz="800">
              <a:solidFill>
                <a:srgbClr val="FF7900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1572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1572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1572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416" indent="-180416" algn="l" defTabSz="911572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6737" indent="-189904" algn="l" defTabSz="911572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3468" indent="-172502" algn="l" defTabSz="911572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797624" indent="-189904" algn="l" defTabSz="911572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62617" indent="-227889" algn="l" defTabSz="9115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8405" indent="-227889" algn="l" defTabSz="9115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4194" indent="-227889" algn="l" defTabSz="91157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5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782" algn="l" defTabSz="9115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572" algn="l" defTabSz="9115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356" algn="l" defTabSz="9115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147" algn="l" defTabSz="9115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8935" algn="l" defTabSz="9115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4711" algn="l" defTabSz="9115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508" algn="l" defTabSz="9115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295" algn="l" defTabSz="9115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000000"/>
              </a:solidFill>
            </a:endParaRPr>
          </a:p>
        </p:txBody>
      </p:sp>
      <p:grpSp>
        <p:nvGrpSpPr>
          <p:cNvPr id="24" name="Group 2"/>
          <p:cNvGrpSpPr/>
          <p:nvPr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25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86" y="0"/>
            <a:ext cx="8388424" cy="5133678"/>
          </a:xfrm>
          <a:prstGeom prst="rect">
            <a:avLst/>
          </a:prstGeom>
        </p:spPr>
      </p:pic>
      <p:sp>
        <p:nvSpPr>
          <p:cNvPr id="22" name="Titre 1"/>
          <p:cNvSpPr txBox="1">
            <a:spLocks/>
          </p:cNvSpPr>
          <p:nvPr/>
        </p:nvSpPr>
        <p:spPr>
          <a:xfrm>
            <a:off x="94326" y="2193619"/>
            <a:ext cx="6336704" cy="1521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5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</a:lstStyle>
          <a:p>
            <a:pPr marL="271463"/>
            <a:endParaRPr lang="fr-FR" sz="4000" dirty="0">
              <a:solidFill>
                <a:schemeClr val="bg1"/>
              </a:solidFill>
            </a:endParaRPr>
          </a:p>
          <a:p>
            <a:pPr marL="271463"/>
            <a:r>
              <a:rPr lang="fr-FR" sz="2400" dirty="0">
                <a:solidFill>
                  <a:schemeClr val="bg1"/>
                </a:solidFill>
              </a:rPr>
              <a:t>Les parcours 2023-2024</a:t>
            </a:r>
            <a:endParaRPr lang="fr-FR" sz="1400" dirty="0">
              <a:solidFill>
                <a:schemeClr val="bg2"/>
              </a:solidFill>
            </a:endParaRP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38A00F82-72E1-3001-A52D-A5E029A2F333}"/>
              </a:ext>
            </a:extLst>
          </p:cNvPr>
          <p:cNvSpPr txBox="1">
            <a:spLocks/>
          </p:cNvSpPr>
          <p:nvPr/>
        </p:nvSpPr>
        <p:spPr>
          <a:xfrm>
            <a:off x="15327" y="1279990"/>
            <a:ext cx="6812894" cy="3600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FF7900"/>
                </a:highlight>
                <a:uLnTx/>
                <a:uFillTx/>
                <a:latin typeface="Helvetica 75 Bold" panose="020B0804020202020204" pitchFamily="34" charset="0"/>
                <a:ea typeface="+mj-ea"/>
                <a:cs typeface="+mj-cs"/>
              </a:rPr>
              <a:t>Orange Campus CYBER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80BE09-68EE-5664-9005-D29BBB2532A0}"/>
              </a:ext>
            </a:extLst>
          </p:cNvPr>
          <p:cNvSpPr/>
          <p:nvPr/>
        </p:nvSpPr>
        <p:spPr>
          <a:xfrm>
            <a:off x="40574" y="1014392"/>
            <a:ext cx="644420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fr-FR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Cybersécurité, Cyberdéfense &amp; Confiance Numérique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12EFC1-394D-A0FC-ACC4-AA65C66C5CF8}"/>
              </a:ext>
            </a:extLst>
          </p:cNvPr>
          <p:cNvSpPr/>
          <p:nvPr/>
        </p:nvSpPr>
        <p:spPr>
          <a:xfrm>
            <a:off x="-495470" y="1850409"/>
            <a:ext cx="697730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fr-FR" sz="1600" dirty="0">
                <a:ln w="0"/>
                <a:solidFill>
                  <a:srgbClr val="FF79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Une école du groupe au service des compétences stratégiques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D9F8A5-4B3B-C92D-1BE6-CF6C075639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736" y="3902723"/>
            <a:ext cx="5098008" cy="10436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BC23A55-057B-77B9-D1EE-97EF3A19F6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72" y="395501"/>
            <a:ext cx="1280198" cy="124452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0D39FD6-FD37-AD66-BBAA-19BFC1FE4B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7" b="89905" l="2185" r="98824"/>
                    </a14:imgEffect>
                  </a14:imgLayer>
                </a14:imgProps>
              </a:ext>
            </a:extLst>
          </a:blip>
          <a:srcRect t="17801" b="20600"/>
          <a:stretch/>
        </p:blipFill>
        <p:spPr>
          <a:xfrm>
            <a:off x="3851919" y="2578917"/>
            <a:ext cx="888917" cy="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1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-1"/>
            <a:ext cx="3532014" cy="2510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Parcours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</a:t>
            </a: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Msc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in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Applied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Cybersecurity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361554" y="1493588"/>
            <a:ext cx="4772602" cy="117724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Le parcours modulable</a:t>
            </a:r>
          </a:p>
          <a:p>
            <a:pPr marL="285750" marR="0" lvl="0" indent="-1936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Un parcours d’une durée de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24 mois</a:t>
            </a:r>
          </a:p>
          <a:p>
            <a:pPr marL="285750" marR="0" lvl="0" indent="-1936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Formation digitale synchrone et asynchrone</a:t>
            </a:r>
            <a:endParaRPr lang="fr-FR" sz="1200" b="1" dirty="0">
              <a:solidFill>
                <a:srgbClr val="FF7900"/>
              </a:solidFill>
              <a:latin typeface="Helvetica 75 Bold"/>
            </a:endParaRPr>
          </a:p>
          <a:p>
            <a:pPr marL="285750" marR="0" lvl="0" indent="-1936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FR" sz="1200" b="1" dirty="0">
                <a:solidFill>
                  <a:srgbClr val="FF7900"/>
                </a:solidFill>
                <a:latin typeface="Helvetica 75 Bold"/>
              </a:rPr>
              <a:t>6 </a:t>
            </a:r>
            <a:r>
              <a:rPr lang="fr-FR" sz="1200" b="1" dirty="0">
                <a:latin typeface="Helvetica 75 Bold"/>
              </a:rPr>
              <a:t>modules</a:t>
            </a:r>
            <a:r>
              <a:rPr lang="fr-FR" sz="1200" b="1" dirty="0">
                <a:solidFill>
                  <a:srgbClr val="FF7900"/>
                </a:solidFill>
                <a:latin typeface="Helvetica 75 Bold"/>
              </a:rPr>
              <a:t> + 1 </a:t>
            </a:r>
            <a:r>
              <a:rPr lang="fr-FR" sz="1200" b="1" dirty="0">
                <a:latin typeface="Helvetica 75 Bold"/>
              </a:rPr>
              <a:t>module de recherche </a:t>
            </a:r>
            <a:br>
              <a:rPr lang="fr-FR" sz="1200" b="1" dirty="0">
                <a:latin typeface="Helvetica 75 Bold"/>
              </a:rPr>
            </a:br>
            <a:r>
              <a:rPr lang="fr-FR" sz="1000" b="1" dirty="0">
                <a:latin typeface="Helvetica 75 Bold"/>
              </a:rPr>
              <a:t>(2 module par semestre)</a:t>
            </a:r>
          </a:p>
          <a:p>
            <a:pPr marL="285750" marR="0" lvl="0" indent="-1936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FR" sz="1200" dirty="0"/>
              <a:t>Un mémoire de recherche</a:t>
            </a:r>
            <a:endParaRPr lang="fr-FR" sz="1400" b="1" dirty="0">
              <a:solidFill>
                <a:srgbClr val="FF7900"/>
              </a:solidFill>
              <a:latin typeface="Helvetica 75 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68588" y="2828056"/>
            <a:ext cx="4744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Les Prérequis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 </a:t>
            </a:r>
          </a:p>
          <a:p>
            <a:pPr marL="285750" indent="-193675">
              <a:buClr>
                <a:srgbClr val="FF7900"/>
              </a:buClr>
              <a:buFont typeface="Wingdings" panose="05000000000000000000" pitchFamily="2" charset="2"/>
              <a:buChar char="§"/>
              <a:defRPr/>
            </a:pPr>
            <a:r>
              <a:rPr lang="fr-FR" sz="1200" b="1" dirty="0">
                <a:solidFill>
                  <a:srgbClr val="000000"/>
                </a:solidFill>
                <a:latin typeface="Helvetica 75 Bold"/>
              </a:rPr>
              <a:t>Formation en anglais</a:t>
            </a:r>
          </a:p>
          <a:p>
            <a:pPr marL="285750" indent="-193675">
              <a:buClr>
                <a:srgbClr val="FF7900"/>
              </a:buClr>
              <a:buFont typeface="Wingdings" panose="05000000000000000000" pitchFamily="2" charset="2"/>
              <a:buChar char="§"/>
              <a:defRPr/>
            </a:pPr>
            <a:r>
              <a:rPr lang="fr-FR" sz="1200" b="1" dirty="0" err="1">
                <a:solidFill>
                  <a:srgbClr val="000000"/>
                </a:solidFill>
                <a:latin typeface="Helvetica 75 Bold"/>
              </a:rPr>
              <a:t>Bachelor</a:t>
            </a:r>
            <a:r>
              <a:rPr lang="fr-FR" sz="1200" b="1" dirty="0">
                <a:solidFill>
                  <a:srgbClr val="000000"/>
                </a:solidFill>
                <a:latin typeface="Helvetica 75 Bold"/>
              </a:rPr>
              <a:t> ou équivalent, processus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d’admission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648072" cy="64807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50" y="1463166"/>
            <a:ext cx="362817" cy="36281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85" y="2828056"/>
            <a:ext cx="323191" cy="32319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28818"/>
            <a:ext cx="483518" cy="4835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261381" y="3621107"/>
            <a:ext cx="4744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Localisation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Ouvert à tous les pays du groupe, formation</a:t>
            </a:r>
            <a:r>
              <a:rPr lang="fr-FR" sz="1200" b="1" dirty="0">
                <a:solidFill>
                  <a:srgbClr val="000000"/>
                </a:solidFill>
                <a:latin typeface="Helvetica 75 Bold" panose="020B0804020202020204" pitchFamily="34" charset="0"/>
              </a:rPr>
              <a:t>n à distance, 1 regroupement à mi-parcours</a:t>
            </a:r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04" y="3663402"/>
            <a:ext cx="332072" cy="3320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371398" y="249413"/>
            <a:ext cx="4634250" cy="116955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En activité dans la Cyber (International)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lvl="0">
              <a:buClr>
                <a:srgbClr val="FF7900"/>
              </a:buClr>
            </a:pPr>
            <a:r>
              <a:rPr lang="fr-FR" sz="1000" dirty="0">
                <a:latin typeface="Helvetica 75 Bold" panose="020B0804020202020204" pitchFamily="34" charset="0"/>
              </a:rPr>
              <a:t>Au cœur des équipes en charge de produits et de services Orange ou dans la filière Cyber, apporte l’expertise nécessaire à la protection et la défense des services et/ou des clients.</a:t>
            </a:r>
          </a:p>
          <a:p>
            <a:pPr lvl="0">
              <a:buClr>
                <a:srgbClr val="FF7900"/>
              </a:buClr>
            </a:pPr>
            <a:r>
              <a:rPr lang="fr-FR" sz="1000" dirty="0">
                <a:latin typeface="Helvetica 75 Bold" panose="020B0804020202020204" pitchFamily="34" charset="0"/>
              </a:rPr>
              <a:t>Permet à des ingénieurs ou des techniciens de prendre en charge des postes  en sécurité des SI partout dans le monde avec un diplôme reconnu internationalement</a:t>
            </a:r>
            <a:endParaRPr lang="fr-FR" sz="1000" dirty="0">
              <a:latin typeface="Helvetica 55 Roman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94DF549-789A-1AE0-557A-7A281D6D192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684119" y="176097"/>
            <a:ext cx="521716" cy="52171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A1DF64B-AC98-D603-0B32-8054D5167D13}"/>
              </a:ext>
            </a:extLst>
          </p:cNvPr>
          <p:cNvSpPr txBox="1"/>
          <p:nvPr/>
        </p:nvSpPr>
        <p:spPr>
          <a:xfrm>
            <a:off x="2684359" y="712140"/>
            <a:ext cx="811385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Ingénieur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8722863-D85E-1F82-077B-82ED90E76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917" y="2647263"/>
            <a:ext cx="1701058" cy="97013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FC0474B-ADEA-F732-5B95-868901090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489752"/>
            <a:ext cx="3532014" cy="265374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40DA435-F6D2-314E-3A9C-02B67C3D18F2}"/>
              </a:ext>
            </a:extLst>
          </p:cNvPr>
          <p:cNvSpPr txBox="1"/>
          <p:nvPr/>
        </p:nvSpPr>
        <p:spPr>
          <a:xfrm>
            <a:off x="6820358" y="4775297"/>
            <a:ext cx="2160240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sz="1400" dirty="0"/>
              <a:t>DUBLIN CYBER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ACD34C-449F-0F2B-EE2D-6C7BE746C94E}"/>
              </a:ext>
            </a:extLst>
          </p:cNvPr>
          <p:cNvSpPr txBox="1"/>
          <p:nvPr/>
        </p:nvSpPr>
        <p:spPr>
          <a:xfrm rot="20163853">
            <a:off x="605756" y="451552"/>
            <a:ext cx="230425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L’académique</a:t>
            </a: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 international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37771C-54FD-EF5C-4CE7-4B0CDF0C5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5097" y="2686724"/>
            <a:ext cx="649908" cy="37065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8A345E6-2881-F235-5585-0864913C4D53}"/>
              </a:ext>
            </a:extLst>
          </p:cNvPr>
          <p:cNvSpPr txBox="1"/>
          <p:nvPr/>
        </p:nvSpPr>
        <p:spPr>
          <a:xfrm>
            <a:off x="3635896" y="4569869"/>
            <a:ext cx="1736077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Env</a:t>
            </a:r>
            <a:r>
              <a:rPr lang="fr-FR" sz="1400" dirty="0"/>
              <a:t> : </a:t>
            </a:r>
            <a:r>
              <a:rPr lang="fr-FR" dirty="0">
                <a:solidFill>
                  <a:schemeClr val="bg2"/>
                </a:solidFill>
              </a:rPr>
              <a:t>8000 € HT</a:t>
            </a:r>
            <a:endParaRPr lang="fr-FR" sz="1400" dirty="0">
              <a:solidFill>
                <a:schemeClr val="bg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455D34B-C11D-4BAF-873B-4B940929C271}"/>
              </a:ext>
            </a:extLst>
          </p:cNvPr>
          <p:cNvSpPr txBox="1"/>
          <p:nvPr/>
        </p:nvSpPr>
        <p:spPr>
          <a:xfrm>
            <a:off x="3627269" y="489408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 bourse financée par le groupe sur jury pour féminisation filière</a:t>
            </a:r>
            <a:endParaRPr lang="fr-F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16517FC-CAAB-4DA0-9FEF-F8D2562A6C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5285" y="4773717"/>
            <a:ext cx="341099" cy="2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10B208C-6CD9-7EF2-AD12-4AB790B3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069"/>
            <a:ext cx="3521316" cy="26334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-1"/>
            <a:ext cx="3532014" cy="2510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Parcours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</a:t>
            </a: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Executive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Master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</a:t>
            </a: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of Science in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Cybersecurity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302222" y="893568"/>
            <a:ext cx="4772602" cy="17851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Le parcours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Un parcours d’une durée 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11 mois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Parcours en situation de travail, cours à distance en moyenne 2 jours par semaine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FR" sz="1000" dirty="0">
                <a:solidFill>
                  <a:srgbClr val="000000"/>
                </a:solidFill>
                <a:latin typeface="Helvetica 75 Bold"/>
              </a:rPr>
              <a:t>1 tronc commun scientifique et technique de </a:t>
            </a:r>
            <a:r>
              <a:rPr lang="fr-FR" sz="1000" dirty="0">
                <a:solidFill>
                  <a:srgbClr val="FF7900"/>
                </a:solidFill>
                <a:latin typeface="Helvetica 75 Bold"/>
              </a:rPr>
              <a:t>2</a:t>
            </a:r>
            <a:r>
              <a:rPr lang="fr-FR" sz="1000" dirty="0">
                <a:solidFill>
                  <a:srgbClr val="000000"/>
                </a:solidFill>
                <a:latin typeface="Helvetica 75 Bold"/>
              </a:rPr>
              <a:t> blocs de compétences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FR" sz="1000" dirty="0">
                <a:solidFill>
                  <a:srgbClr val="000000"/>
                </a:solidFill>
                <a:latin typeface="Helvetica 75 Bold"/>
              </a:rPr>
              <a:t>1 spécialité professionnelle à choisir (ARCHITECTE ou GOUVERNEUR) avec </a:t>
            </a:r>
            <a:r>
              <a:rPr lang="fr-FR" sz="1000" dirty="0">
                <a:solidFill>
                  <a:srgbClr val="FF7900"/>
                </a:solidFill>
                <a:latin typeface="Helvetica 75 Bold"/>
              </a:rPr>
              <a:t>2</a:t>
            </a:r>
            <a:r>
              <a:rPr lang="fr-FR" sz="1000" dirty="0">
                <a:solidFill>
                  <a:srgbClr val="000000"/>
                </a:solidFill>
                <a:latin typeface="Helvetica 75 Bold"/>
              </a:rPr>
              <a:t> blocs de compétences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Environ 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450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heures de cours sur ces 4 blocs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FR" sz="1000" dirty="0">
                <a:solidFill>
                  <a:srgbClr val="000000"/>
                </a:solidFill>
                <a:latin typeface="Helvetica 75 Bold"/>
              </a:rPr>
              <a:t>Blocs accessibles indépendamment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Diplôme d’établissement polytechnique, réussites des blocs et soutenance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95976" y="2694782"/>
            <a:ext cx="4744267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Les Prérequis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 </a:t>
            </a:r>
          </a:p>
          <a:p>
            <a:pPr marL="285750" indent="-285750">
              <a:buClr>
                <a:srgbClr val="FF7900"/>
              </a:buClr>
              <a:buFont typeface="Wingdings" panose="05000000000000000000" pitchFamily="2" charset="2"/>
              <a:buChar char="§"/>
              <a:defRPr/>
            </a:pPr>
            <a:r>
              <a:rPr lang="fr-FR" sz="900" b="1" dirty="0">
                <a:solidFill>
                  <a:srgbClr val="000000"/>
                </a:solidFill>
                <a:latin typeface="Helvetica 75 Bold"/>
              </a:rPr>
              <a:t>Un poste en responsabilité filière CYBER, ou sécurité dans les métiers IT du groupe </a:t>
            </a:r>
          </a:p>
          <a:p>
            <a:pPr marL="285750" indent="-285750">
              <a:buClr>
                <a:srgbClr val="FF7900"/>
              </a:buClr>
              <a:buFont typeface="Wingdings" panose="05000000000000000000" pitchFamily="2" charset="2"/>
              <a:buChar char="§"/>
              <a:defRPr/>
            </a:pPr>
            <a:r>
              <a:rPr lang="fr-FR" sz="900" b="1" dirty="0">
                <a:solidFill>
                  <a:srgbClr val="000000"/>
                </a:solidFill>
                <a:latin typeface="Helvetica 75 Bold"/>
              </a:rPr>
              <a:t>BAC+4/5 de formation scientifique et technique avec au moins 3 ans d’ancienneté, validation préalable du dossier d’entrée par l’Ecole polytechnique</a:t>
            </a:r>
          </a:p>
          <a:p>
            <a:pPr marL="285750" indent="-285750">
              <a:buClr>
                <a:srgbClr val="FF7900"/>
              </a:buClr>
              <a:buFont typeface="Wingdings" panose="05000000000000000000" pitchFamily="2" charset="2"/>
              <a:buChar char="§"/>
              <a:defRPr/>
            </a:pPr>
            <a:r>
              <a:rPr lang="fr-FR" sz="900" b="1" dirty="0">
                <a:solidFill>
                  <a:srgbClr val="000000"/>
                </a:solidFill>
                <a:latin typeface="Helvetica 75 Bold"/>
              </a:rPr>
              <a:t>Spécialiste, manager d’un domaine ITN prenant un poste CYBER</a:t>
            </a:r>
          </a:p>
          <a:p>
            <a:pPr marL="285750" indent="-285750">
              <a:buClr>
                <a:srgbClr val="FF7900"/>
              </a:buClr>
              <a:buFont typeface="Wingdings" panose="05000000000000000000" pitchFamily="2" charset="2"/>
              <a:buChar char="§"/>
              <a:defRPr/>
            </a:pPr>
            <a:r>
              <a:rPr lang="fr-FR" sz="900" b="1" dirty="0">
                <a:solidFill>
                  <a:srgbClr val="000000"/>
                </a:solidFill>
                <a:latin typeface="Helvetica 75 Bold"/>
              </a:rPr>
              <a:t>Spécialiste, expert de la Filière Cyber prenant un poste de responsabilité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648072" cy="64807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46" y="913500"/>
            <a:ext cx="362817" cy="36281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803" y="2706871"/>
            <a:ext cx="323191" cy="32319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28818"/>
            <a:ext cx="483518" cy="4835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261381" y="4035053"/>
            <a:ext cx="47442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Localisation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Partout en France en fonction de la localisation des postes. 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13" y="4007173"/>
            <a:ext cx="332072" cy="3320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371398" y="249426"/>
            <a:ext cx="4634250" cy="58477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Cadre en responsabilité dans la CYBER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lvl="0">
              <a:buClr>
                <a:srgbClr val="FF7900"/>
              </a:buClr>
            </a:pPr>
            <a:r>
              <a:rPr lang="fr-FR" sz="1100" dirty="0">
                <a:latin typeface="Helvetica 75 Bold" panose="020B0804020202020204" pitchFamily="34" charset="0"/>
              </a:rPr>
              <a:t>Encadrement de projets, de produits et services, d’équipes cybersécurité ou cyberdéfense.</a:t>
            </a:r>
            <a:endParaRPr lang="fr-FR" sz="1100" dirty="0">
              <a:latin typeface="Helvetica 55 Roman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DF4009-7E22-C38E-09C1-932B7020A16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8437" y="2179515"/>
            <a:ext cx="1956536" cy="27684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8437618-31EC-34DD-8589-B2FFD7998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2847884" y="198912"/>
            <a:ext cx="394571" cy="39457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9C0CF63-88FD-CFE5-C9EA-8B5E9A884788}"/>
              </a:ext>
            </a:extLst>
          </p:cNvPr>
          <p:cNvSpPr txBox="1"/>
          <p:nvPr/>
        </p:nvSpPr>
        <p:spPr>
          <a:xfrm>
            <a:off x="2767894" y="696745"/>
            <a:ext cx="811385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Managing</a:t>
            </a:r>
            <a:endParaRPr lang="fr-FR" sz="11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5BDBF6-7A33-2E73-2212-06E4725DD588}"/>
              </a:ext>
            </a:extLst>
          </p:cNvPr>
          <p:cNvSpPr txBox="1"/>
          <p:nvPr/>
        </p:nvSpPr>
        <p:spPr>
          <a:xfrm>
            <a:off x="6780003" y="4840292"/>
            <a:ext cx="2160240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sz="1400" dirty="0" err="1"/>
              <a:t>Exed</a:t>
            </a:r>
            <a:r>
              <a:rPr lang="fr-FR" sz="1400" dirty="0"/>
              <a:t> CYBER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DF85B49-AD10-939F-83F6-22563500C01F}"/>
              </a:ext>
            </a:extLst>
          </p:cNvPr>
          <p:cNvSpPr txBox="1"/>
          <p:nvPr/>
        </p:nvSpPr>
        <p:spPr>
          <a:xfrm>
            <a:off x="2766244" y="2522205"/>
            <a:ext cx="647613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Mobilisation</a:t>
            </a:r>
          </a:p>
          <a:p>
            <a:pPr algn="ctr"/>
            <a:r>
              <a:rPr lang="fr-FR" sz="1400" dirty="0">
                <a:solidFill>
                  <a:schemeClr val="bg1"/>
                </a:solidFill>
              </a:rPr>
              <a:t>CPF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69A6D57-0F59-0FFF-B66D-B41B0D0FB1AA}"/>
              </a:ext>
            </a:extLst>
          </p:cNvPr>
          <p:cNvSpPr txBox="1"/>
          <p:nvPr/>
        </p:nvSpPr>
        <p:spPr>
          <a:xfrm>
            <a:off x="3709941" y="4617075"/>
            <a:ext cx="1736077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Env</a:t>
            </a:r>
            <a:r>
              <a:rPr lang="fr-FR" sz="1400" dirty="0"/>
              <a:t> : </a:t>
            </a:r>
            <a:r>
              <a:rPr lang="fr-FR" dirty="0">
                <a:solidFill>
                  <a:schemeClr val="bg2"/>
                </a:solidFill>
              </a:rPr>
              <a:t>16000 € HT</a:t>
            </a:r>
            <a:endParaRPr lang="fr-FR" sz="1400" dirty="0">
              <a:solidFill>
                <a:schemeClr val="bg2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8DED1D7-7B0D-450B-E263-9FCAABC0742B}"/>
              </a:ext>
            </a:extLst>
          </p:cNvPr>
          <p:cNvSpPr txBox="1"/>
          <p:nvPr/>
        </p:nvSpPr>
        <p:spPr>
          <a:xfrm>
            <a:off x="3627269" y="489408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 bourse financée par le groupe sur jury pour féminisation filière</a:t>
            </a:r>
            <a:endParaRPr lang="fr-FR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F948E4B-A228-267F-4176-6CFB67610C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4321" y="4837951"/>
            <a:ext cx="341099" cy="22666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4DD792F-42BA-F3B7-D4CC-9F6DA47BC3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2583589" y="4829074"/>
            <a:ext cx="386851" cy="2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0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000000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22"/>
            <a:ext cx="8388424" cy="51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000000"/>
              </a:solidFill>
            </a:endParaRPr>
          </a:p>
        </p:txBody>
      </p:sp>
      <p:grpSp>
        <p:nvGrpSpPr>
          <p:cNvPr id="24" name="Group 2"/>
          <p:cNvGrpSpPr/>
          <p:nvPr/>
        </p:nvGrpSpPr>
        <p:grpSpPr>
          <a:xfrm>
            <a:off x="313535" y="4233863"/>
            <a:ext cx="612775" cy="612775"/>
            <a:chOff x="313535" y="4233863"/>
            <a:chExt cx="612775" cy="612775"/>
          </a:xfrm>
        </p:grpSpPr>
        <p:sp>
          <p:nvSpPr>
            <p:cNvPr id="25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57" y="9822"/>
            <a:ext cx="8388424" cy="5133678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907F62D-97B3-938C-E577-B37C1294DBF2}"/>
              </a:ext>
            </a:extLst>
          </p:cNvPr>
          <p:cNvGrpSpPr/>
          <p:nvPr/>
        </p:nvGrpSpPr>
        <p:grpSpPr>
          <a:xfrm>
            <a:off x="681953" y="362234"/>
            <a:ext cx="3241975" cy="2497548"/>
            <a:chOff x="1410283" y="2118977"/>
            <a:chExt cx="1607978" cy="2102955"/>
          </a:xfrm>
          <a:solidFill>
            <a:schemeClr val="tx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041A64-FD39-8CD9-BDB1-D310E5D0A453}"/>
                </a:ext>
              </a:extLst>
            </p:cNvPr>
            <p:cNvSpPr/>
            <p:nvPr/>
          </p:nvSpPr>
          <p:spPr>
            <a:xfrm>
              <a:off x="1410283" y="2118977"/>
              <a:ext cx="1607978" cy="2102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4BC1912-0B4D-0EFA-067D-8193000E1989}"/>
                </a:ext>
              </a:extLst>
            </p:cNvPr>
            <p:cNvSpPr txBox="1"/>
            <p:nvPr/>
          </p:nvSpPr>
          <p:spPr>
            <a:xfrm>
              <a:off x="1762051" y="2157250"/>
              <a:ext cx="1256210" cy="5830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7900"/>
                  </a:solidFill>
                  <a:effectLst/>
                  <a:uLnTx/>
                  <a:uFillTx/>
                  <a:latin typeface="Helvetica 75 Bold"/>
                  <a:ea typeface="+mn-ea"/>
                  <a:cs typeface="+mn-cs"/>
                </a:rPr>
                <a:t>Elisabeth.FONTEIX@Orange.com</a:t>
              </a: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endParaRPr>
            </a:p>
            <a:p>
              <a:pPr lvl="0">
                <a:defRPr/>
              </a:pPr>
              <a:r>
                <a:rPr lang="fr-FR" sz="105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Directrice du Learning &amp; </a:t>
              </a:r>
              <a:r>
                <a:rPr lang="fr-FR" sz="105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Development</a:t>
              </a:r>
              <a:endParaRPr lang="fr-FR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Directrice Orange Campus</a:t>
              </a: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2260F391-B812-671D-358C-CB3F35B7EA37}"/>
              </a:ext>
            </a:extLst>
          </p:cNvPr>
          <p:cNvSpPr txBox="1"/>
          <p:nvPr/>
        </p:nvSpPr>
        <p:spPr>
          <a:xfrm>
            <a:off x="1362194" y="2056545"/>
            <a:ext cx="2532747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Charline.BORIES@Orange.com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lvl="0">
              <a:defRPr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Manager des parcours CYBER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A9D74E1-CE27-78E0-97BB-9B5E13BA0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6324" y="2058419"/>
            <a:ext cx="587930" cy="73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854A6DDB-C371-5566-D43E-8E49E41556A1}"/>
              </a:ext>
            </a:extLst>
          </p:cNvPr>
          <p:cNvGrpSpPr/>
          <p:nvPr/>
        </p:nvGrpSpPr>
        <p:grpSpPr>
          <a:xfrm>
            <a:off x="323691" y="362233"/>
            <a:ext cx="358262" cy="2434815"/>
            <a:chOff x="7398655" y="2277657"/>
            <a:chExt cx="486751" cy="1855330"/>
          </a:xfrm>
          <a:solidFill>
            <a:schemeClr val="bg2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32E593-6068-3A6C-0026-3763D017B0CA}"/>
                </a:ext>
              </a:extLst>
            </p:cNvPr>
            <p:cNvSpPr/>
            <p:nvPr/>
          </p:nvSpPr>
          <p:spPr>
            <a:xfrm>
              <a:off x="7398655" y="2277657"/>
              <a:ext cx="486751" cy="18553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49EE9C3-0690-AC1C-F288-58272F1216AE}"/>
                </a:ext>
              </a:extLst>
            </p:cNvPr>
            <p:cNvSpPr txBox="1"/>
            <p:nvPr/>
          </p:nvSpPr>
          <p:spPr>
            <a:xfrm rot="16200000">
              <a:off x="6828470" y="3106530"/>
              <a:ext cx="1636327" cy="2927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VOS CONTACTS</a:t>
              </a:r>
            </a:p>
          </p:txBody>
        </p:sp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29C06C4D-776D-75A0-AD39-765A9503FA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53" y="1238571"/>
            <a:ext cx="570946" cy="81797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B3D9927F-A476-8D1C-BAE2-CF570953BB1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53" y="362234"/>
            <a:ext cx="570946" cy="876337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DF21B1C3-7F73-BE24-D198-AE1819CE9458}"/>
              </a:ext>
            </a:extLst>
          </p:cNvPr>
          <p:cNvSpPr txBox="1"/>
          <p:nvPr/>
        </p:nvSpPr>
        <p:spPr>
          <a:xfrm>
            <a:off x="1391181" y="1309864"/>
            <a:ext cx="2394465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Eric.DUPUIS@Orange.com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lvl="0"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Directeur Orange Campus CYBER</a:t>
            </a: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C6F4D13D-4AB5-44D3-97D1-33D7FA3CDF64}"/>
              </a:ext>
            </a:extLst>
          </p:cNvPr>
          <p:cNvSpPr/>
          <p:nvPr/>
        </p:nvSpPr>
        <p:spPr>
          <a:xfrm>
            <a:off x="6403016" y="1558005"/>
            <a:ext cx="1063734" cy="98165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0" name="Trapèze 9">
            <a:extLst>
              <a:ext uri="{FF2B5EF4-FFF2-40B4-BE49-F238E27FC236}">
                <a16:creationId xmlns:a16="http://schemas.microsoft.com/office/drawing/2014/main" id="{1DF62026-E7BF-46D2-B290-0D86D5D50F08}"/>
              </a:ext>
            </a:extLst>
          </p:cNvPr>
          <p:cNvSpPr/>
          <p:nvPr/>
        </p:nvSpPr>
        <p:spPr>
          <a:xfrm>
            <a:off x="5508104" y="2457285"/>
            <a:ext cx="2853559" cy="1180495"/>
          </a:xfrm>
          <a:prstGeom prst="trapezoid">
            <a:avLst>
              <a:gd name="adj" fmla="val 7352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Trapèze 10">
            <a:extLst>
              <a:ext uri="{FF2B5EF4-FFF2-40B4-BE49-F238E27FC236}">
                <a16:creationId xmlns:a16="http://schemas.microsoft.com/office/drawing/2014/main" id="{EEBFB911-D73E-4D96-BADA-761478688046}"/>
              </a:ext>
            </a:extLst>
          </p:cNvPr>
          <p:cNvSpPr/>
          <p:nvPr/>
        </p:nvSpPr>
        <p:spPr>
          <a:xfrm>
            <a:off x="4932039" y="3230109"/>
            <a:ext cx="4033057" cy="997826"/>
          </a:xfrm>
          <a:prstGeom prst="trapezoid">
            <a:avLst>
              <a:gd name="adj" fmla="val 7352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A661AF-5EB2-4D41-BD70-965E84C803ED}"/>
              </a:ext>
            </a:extLst>
          </p:cNvPr>
          <p:cNvSpPr txBox="1"/>
          <p:nvPr/>
        </p:nvSpPr>
        <p:spPr>
          <a:xfrm flipH="1">
            <a:off x="2010641" y="1810018"/>
            <a:ext cx="44085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500" dirty="0">
                <a:solidFill>
                  <a:schemeClr val="accent1"/>
                </a:solidFill>
                <a:latin typeface="Helvetica 75 Bold" panose="020B0804020202020204" pitchFamily="34" charset="0"/>
              </a:rPr>
              <a:t>L’expertise</a:t>
            </a:r>
            <a:r>
              <a:rPr lang="fr-FR" sz="1350" dirty="0">
                <a:solidFill>
                  <a:schemeClr val="accent1"/>
                </a:solidFill>
              </a:rPr>
              <a:t> </a:t>
            </a:r>
            <a:r>
              <a:rPr lang="fr-FR" sz="1350" dirty="0">
                <a:solidFill>
                  <a:schemeClr val="bg1"/>
                </a:solidFill>
              </a:rPr>
              <a:t>du leader européen de la CYBER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A0FA5A0-4160-4CBA-AE0E-E16F27CEEC93}"/>
              </a:ext>
            </a:extLst>
          </p:cNvPr>
          <p:cNvSpPr txBox="1"/>
          <p:nvPr/>
        </p:nvSpPr>
        <p:spPr>
          <a:xfrm flipH="1">
            <a:off x="1356437" y="2457904"/>
            <a:ext cx="440850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" dirty="0">
                <a:solidFill>
                  <a:schemeClr val="bg1"/>
                </a:solidFill>
              </a:rPr>
              <a:t>La</a:t>
            </a:r>
            <a:r>
              <a:rPr lang="fr-FR" sz="1350" dirty="0">
                <a:solidFill>
                  <a:schemeClr val="accent1"/>
                </a:solidFill>
              </a:rPr>
              <a:t> </a:t>
            </a:r>
            <a:r>
              <a:rPr lang="fr-FR" sz="1500" dirty="0">
                <a:solidFill>
                  <a:schemeClr val="accent1"/>
                </a:solidFill>
                <a:latin typeface="Helvetica 75 Bold" panose="020B0804020202020204" pitchFamily="34" charset="0"/>
              </a:rPr>
              <a:t>confiance numérique </a:t>
            </a:r>
            <a:br>
              <a:rPr lang="fr-FR" sz="1350" dirty="0">
                <a:solidFill>
                  <a:schemeClr val="accent1"/>
                </a:solidFill>
              </a:rPr>
            </a:br>
            <a:r>
              <a:rPr lang="fr-FR" sz="1350" dirty="0">
                <a:solidFill>
                  <a:schemeClr val="bg1"/>
                </a:solidFill>
              </a:rPr>
              <a:t>dans les produits et services d’Orange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5889D6E-263E-4354-BF33-706E14DD39CB}"/>
              </a:ext>
            </a:extLst>
          </p:cNvPr>
          <p:cNvSpPr txBox="1"/>
          <p:nvPr/>
        </p:nvSpPr>
        <p:spPr>
          <a:xfrm flipH="1">
            <a:off x="796033" y="3349748"/>
            <a:ext cx="4408502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50" dirty="0">
                <a:solidFill>
                  <a:schemeClr val="bg1"/>
                </a:solidFill>
              </a:rPr>
              <a:t>La</a:t>
            </a:r>
            <a:r>
              <a:rPr lang="fr-FR" sz="1350" dirty="0">
                <a:solidFill>
                  <a:schemeClr val="accent1"/>
                </a:solidFill>
              </a:rPr>
              <a:t> </a:t>
            </a:r>
            <a:r>
              <a:rPr lang="fr-FR" sz="1500" dirty="0">
                <a:solidFill>
                  <a:schemeClr val="accent1"/>
                </a:solidFill>
                <a:latin typeface="Helvetica 75 Bold" panose="020B0804020202020204" pitchFamily="34" charset="0"/>
              </a:rPr>
              <a:t>résilience</a:t>
            </a:r>
            <a:r>
              <a:rPr lang="fr-FR" sz="1350" dirty="0">
                <a:solidFill>
                  <a:schemeClr val="accent1"/>
                </a:solidFill>
              </a:rPr>
              <a:t> </a:t>
            </a:r>
            <a:r>
              <a:rPr lang="fr-FR" sz="1350" dirty="0">
                <a:solidFill>
                  <a:schemeClr val="bg1"/>
                </a:solidFill>
              </a:rPr>
              <a:t>de l’entreprise avec le salarié comme premier rempart face aux risques numériques</a:t>
            </a:r>
          </a:p>
        </p:txBody>
      </p:sp>
      <p:sp>
        <p:nvSpPr>
          <p:cNvPr id="15" name="Titre 2">
            <a:extLst>
              <a:ext uri="{FF2B5EF4-FFF2-40B4-BE49-F238E27FC236}">
                <a16:creationId xmlns:a16="http://schemas.microsoft.com/office/drawing/2014/main" id="{BE54A693-DB79-42BE-BA58-1BE4C63DA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955" y="372001"/>
            <a:ext cx="8470900" cy="621329"/>
          </a:xfrm>
          <a:noFill/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Orange Campus CYBER</a:t>
            </a:r>
            <a:br>
              <a:rPr lang="fr-FR" dirty="0">
                <a:solidFill>
                  <a:schemeClr val="accent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de la sensibilisation aux parcours de reconversion</a:t>
            </a:r>
          </a:p>
        </p:txBody>
      </p:sp>
      <p:pic>
        <p:nvPicPr>
          <p:cNvPr id="18" name="Picture 2" descr="Close">
            <a:extLst>
              <a:ext uri="{FF2B5EF4-FFF2-40B4-BE49-F238E27FC236}">
                <a16:creationId xmlns:a16="http://schemas.microsoft.com/office/drawing/2014/main" id="{BB661082-9D67-475A-B64F-0973E38F2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1" y="311193"/>
            <a:ext cx="626202" cy="62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3F85191-9574-408E-B4FC-957FE5D1DDDC}"/>
              </a:ext>
            </a:extLst>
          </p:cNvPr>
          <p:cNvSpPr txBox="1"/>
          <p:nvPr/>
        </p:nvSpPr>
        <p:spPr>
          <a:xfrm flipH="1">
            <a:off x="6403016" y="2069266"/>
            <a:ext cx="10637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50" dirty="0">
                <a:solidFill>
                  <a:schemeClr val="bg1"/>
                </a:solidFill>
              </a:rPr>
              <a:t>1400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0159FFC-5338-49C7-9CE6-BA060B0B504E}"/>
              </a:ext>
            </a:extLst>
          </p:cNvPr>
          <p:cNvSpPr txBox="1"/>
          <p:nvPr/>
        </p:nvSpPr>
        <p:spPr>
          <a:xfrm flipH="1">
            <a:off x="6141501" y="2715532"/>
            <a:ext cx="15988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50" dirty="0">
                <a:solidFill>
                  <a:schemeClr val="bg1"/>
                </a:solidFill>
              </a:rPr>
              <a:t>14 000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8B4A8EA-CFA2-4395-BFD0-F8BC7846E95B}"/>
              </a:ext>
            </a:extLst>
          </p:cNvPr>
          <p:cNvSpPr txBox="1"/>
          <p:nvPr/>
        </p:nvSpPr>
        <p:spPr>
          <a:xfrm flipH="1">
            <a:off x="6143717" y="3500347"/>
            <a:ext cx="14976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50" dirty="0">
                <a:solidFill>
                  <a:schemeClr val="bg1"/>
                </a:solidFill>
              </a:rPr>
              <a:t>140 000</a:t>
            </a:r>
          </a:p>
        </p:txBody>
      </p:sp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E6429C91-3A5F-24D6-9297-92A0CD97FCF8}"/>
              </a:ext>
            </a:extLst>
          </p:cNvPr>
          <p:cNvSpPr/>
          <p:nvPr/>
        </p:nvSpPr>
        <p:spPr>
          <a:xfrm>
            <a:off x="1907704" y="1831517"/>
            <a:ext cx="504056" cy="1178801"/>
          </a:xfrm>
          <a:prstGeom prst="leftBrace">
            <a:avLst>
              <a:gd name="adj1" fmla="val 36747"/>
              <a:gd name="adj2" fmla="val 53739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Accolade ouvrante 3">
            <a:extLst>
              <a:ext uri="{FF2B5EF4-FFF2-40B4-BE49-F238E27FC236}">
                <a16:creationId xmlns:a16="http://schemas.microsoft.com/office/drawing/2014/main" id="{1F3F56D5-E9B7-D4A1-8DA5-C57F6243D8EA}"/>
              </a:ext>
            </a:extLst>
          </p:cNvPr>
          <p:cNvSpPr/>
          <p:nvPr/>
        </p:nvSpPr>
        <p:spPr>
          <a:xfrm>
            <a:off x="490733" y="3241649"/>
            <a:ext cx="504056" cy="842269"/>
          </a:xfrm>
          <a:prstGeom prst="leftBrace">
            <a:avLst>
              <a:gd name="adj1" fmla="val 36747"/>
              <a:gd name="adj2" fmla="val 53739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08F493-DBE2-0962-C270-55C75B936559}"/>
              </a:ext>
            </a:extLst>
          </p:cNvPr>
          <p:cNvSpPr txBox="1"/>
          <p:nvPr/>
        </p:nvSpPr>
        <p:spPr>
          <a:xfrm rot="16200000">
            <a:off x="1084401" y="2296133"/>
            <a:ext cx="112759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PARCOURS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FAB0AA-D412-1472-BB48-15CA8220A2EB}"/>
              </a:ext>
            </a:extLst>
          </p:cNvPr>
          <p:cNvSpPr txBox="1"/>
          <p:nvPr/>
        </p:nvSpPr>
        <p:spPr>
          <a:xfrm rot="16200000">
            <a:off x="-418048" y="3559367"/>
            <a:ext cx="145959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Sensibilisation</a:t>
            </a:r>
          </a:p>
        </p:txBody>
      </p:sp>
    </p:spTree>
    <p:extLst>
      <p:ext uri="{BB962C8B-B14F-4D97-AF65-F5344CB8AC3E}">
        <p14:creationId xmlns:p14="http://schemas.microsoft.com/office/powerpoint/2010/main" val="227836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D571862-5EF3-F0F8-AC7C-11C9C00CE1B5}"/>
              </a:ext>
            </a:extLst>
          </p:cNvPr>
          <p:cNvSpPr txBox="1"/>
          <p:nvPr/>
        </p:nvSpPr>
        <p:spPr>
          <a:xfrm rot="5400000">
            <a:off x="4035535" y="912060"/>
            <a:ext cx="276998" cy="51775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4BB4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E07CB89-821E-42CE-D4C1-10CBC8A13F30}"/>
              </a:ext>
            </a:extLst>
          </p:cNvPr>
          <p:cNvSpPr txBox="1"/>
          <p:nvPr/>
        </p:nvSpPr>
        <p:spPr>
          <a:xfrm>
            <a:off x="213461" y="3701073"/>
            <a:ext cx="6677631" cy="395531"/>
          </a:xfrm>
          <a:prstGeom prst="rect">
            <a:avLst/>
          </a:prstGeom>
          <a:solidFill>
            <a:srgbClr val="FF7900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3352A1-0A0A-4645-8435-93491E79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5" y="339725"/>
            <a:ext cx="8470900" cy="367005"/>
          </a:xfrm>
        </p:spPr>
        <p:txBody>
          <a:bodyPr/>
          <a:lstStyle/>
          <a:p>
            <a:r>
              <a:rPr lang="fr-FR" sz="1600" dirty="0"/>
              <a:t>Orange Campus CYBER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5868EFB-E2B5-DA42-9291-1047197C7C1D}"/>
              </a:ext>
            </a:extLst>
          </p:cNvPr>
          <p:cNvSpPr txBox="1"/>
          <p:nvPr/>
        </p:nvSpPr>
        <p:spPr>
          <a:xfrm>
            <a:off x="213461" y="4158293"/>
            <a:ext cx="8593376" cy="67488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des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opérations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A194105-60EA-8B46-A7AA-5F2C7729BDB7}"/>
              </a:ext>
            </a:extLst>
          </p:cNvPr>
          <p:cNvSpPr txBox="1"/>
          <p:nvPr/>
        </p:nvSpPr>
        <p:spPr>
          <a:xfrm rot="5400000">
            <a:off x="-332789" y="1726649"/>
            <a:ext cx="2458951" cy="13664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4BB4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30BC9B1-7AFD-B045-90D4-BBD7774A384F}"/>
              </a:ext>
            </a:extLst>
          </p:cNvPr>
          <p:cNvSpPr txBox="1"/>
          <p:nvPr/>
        </p:nvSpPr>
        <p:spPr>
          <a:xfrm>
            <a:off x="6886674" y="1150179"/>
            <a:ext cx="1942401" cy="2946391"/>
          </a:xfrm>
          <a:prstGeom prst="rect">
            <a:avLst/>
          </a:prstGeom>
          <a:solidFill>
            <a:srgbClr val="FF7900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6ECE63-6EDF-E24A-9461-6BFA93FEC81A}"/>
              </a:ext>
            </a:extLst>
          </p:cNvPr>
          <p:cNvSpPr txBox="1"/>
          <p:nvPr/>
        </p:nvSpPr>
        <p:spPr>
          <a:xfrm>
            <a:off x="4320020" y="1170249"/>
            <a:ext cx="2463586" cy="2130376"/>
          </a:xfrm>
          <a:prstGeom prst="rect">
            <a:avLst/>
          </a:prstGeom>
          <a:solidFill>
            <a:srgbClr val="C13018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B7AED8-2842-6D4A-8B96-588A81F41CC2}"/>
              </a:ext>
            </a:extLst>
          </p:cNvPr>
          <p:cNvSpPr txBox="1"/>
          <p:nvPr/>
        </p:nvSpPr>
        <p:spPr>
          <a:xfrm>
            <a:off x="1664925" y="1212279"/>
            <a:ext cx="2541281" cy="2077178"/>
          </a:xfrm>
          <a:prstGeom prst="rect">
            <a:avLst/>
          </a:prstGeom>
          <a:solidFill>
            <a:srgbClr val="A2B969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D4566A09-5ED2-ED46-825E-C11B513048DA}"/>
              </a:ext>
            </a:extLst>
          </p:cNvPr>
          <p:cNvSpPr/>
          <p:nvPr/>
        </p:nvSpPr>
        <p:spPr>
          <a:xfrm>
            <a:off x="2550586" y="1339125"/>
            <a:ext cx="2020216" cy="1996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421" extrusionOk="0">
                <a:moveTo>
                  <a:pt x="13014" y="489"/>
                </a:moveTo>
                <a:lnTo>
                  <a:pt x="12029" y="2119"/>
                </a:lnTo>
                <a:cubicBezTo>
                  <a:pt x="11874" y="2376"/>
                  <a:pt x="11587" y="2519"/>
                  <a:pt x="11286" y="2500"/>
                </a:cubicBezTo>
                <a:cubicBezTo>
                  <a:pt x="10825" y="2468"/>
                  <a:pt x="10364" y="2476"/>
                  <a:pt x="9911" y="2523"/>
                </a:cubicBezTo>
                <a:cubicBezTo>
                  <a:pt x="9611" y="2554"/>
                  <a:pt x="9317" y="2418"/>
                  <a:pt x="9153" y="2164"/>
                </a:cubicBezTo>
                <a:lnTo>
                  <a:pt x="8120" y="559"/>
                </a:lnTo>
                <a:cubicBezTo>
                  <a:pt x="7872" y="174"/>
                  <a:pt x="7464" y="0"/>
                  <a:pt x="7138" y="140"/>
                </a:cubicBezTo>
                <a:lnTo>
                  <a:pt x="5479" y="854"/>
                </a:lnTo>
                <a:cubicBezTo>
                  <a:pt x="5153" y="994"/>
                  <a:pt x="5000" y="1411"/>
                  <a:pt x="5110" y="1857"/>
                </a:cubicBezTo>
                <a:lnTo>
                  <a:pt x="5569" y="3714"/>
                </a:lnTo>
                <a:cubicBezTo>
                  <a:pt x="5641" y="4006"/>
                  <a:pt x="5538" y="4312"/>
                  <a:pt x="5311" y="4510"/>
                </a:cubicBezTo>
                <a:cubicBezTo>
                  <a:pt x="4968" y="4808"/>
                  <a:pt x="4648" y="5136"/>
                  <a:pt x="4354" y="5492"/>
                </a:cubicBezTo>
                <a:cubicBezTo>
                  <a:pt x="4163" y="5725"/>
                  <a:pt x="3861" y="5834"/>
                  <a:pt x="3568" y="5770"/>
                </a:cubicBezTo>
                <a:lnTo>
                  <a:pt x="1700" y="5365"/>
                </a:lnTo>
                <a:cubicBezTo>
                  <a:pt x="1253" y="5268"/>
                  <a:pt x="840" y="5433"/>
                  <a:pt x="709" y="5762"/>
                </a:cubicBezTo>
                <a:lnTo>
                  <a:pt x="41" y="7440"/>
                </a:lnTo>
                <a:cubicBezTo>
                  <a:pt x="-89" y="7770"/>
                  <a:pt x="97" y="8173"/>
                  <a:pt x="489" y="8410"/>
                </a:cubicBezTo>
                <a:lnTo>
                  <a:pt x="2124" y="9397"/>
                </a:lnTo>
                <a:cubicBezTo>
                  <a:pt x="2382" y="9552"/>
                  <a:pt x="2526" y="9840"/>
                  <a:pt x="2505" y="10139"/>
                </a:cubicBezTo>
                <a:cubicBezTo>
                  <a:pt x="2473" y="10599"/>
                  <a:pt x="2482" y="11058"/>
                  <a:pt x="2526" y="11510"/>
                </a:cubicBezTo>
                <a:cubicBezTo>
                  <a:pt x="2556" y="11811"/>
                  <a:pt x="2421" y="12103"/>
                  <a:pt x="2167" y="12267"/>
                </a:cubicBezTo>
                <a:lnTo>
                  <a:pt x="558" y="13301"/>
                </a:lnTo>
                <a:cubicBezTo>
                  <a:pt x="173" y="13549"/>
                  <a:pt x="-2" y="13957"/>
                  <a:pt x="138" y="14283"/>
                </a:cubicBezTo>
                <a:lnTo>
                  <a:pt x="853" y="15942"/>
                </a:lnTo>
                <a:cubicBezTo>
                  <a:pt x="993" y="16267"/>
                  <a:pt x="1410" y="16421"/>
                  <a:pt x="1856" y="16310"/>
                </a:cubicBezTo>
                <a:lnTo>
                  <a:pt x="3709" y="15853"/>
                </a:lnTo>
                <a:cubicBezTo>
                  <a:pt x="4002" y="15781"/>
                  <a:pt x="4308" y="15884"/>
                  <a:pt x="4505" y="16112"/>
                </a:cubicBezTo>
                <a:cubicBezTo>
                  <a:pt x="4804" y="16457"/>
                  <a:pt x="5133" y="16780"/>
                  <a:pt x="5490" y="17073"/>
                </a:cubicBezTo>
                <a:cubicBezTo>
                  <a:pt x="5721" y="17264"/>
                  <a:pt x="5832" y="17566"/>
                  <a:pt x="5768" y="17860"/>
                </a:cubicBezTo>
                <a:lnTo>
                  <a:pt x="5364" y="19721"/>
                </a:lnTo>
                <a:cubicBezTo>
                  <a:pt x="5267" y="20168"/>
                  <a:pt x="5432" y="20581"/>
                  <a:pt x="5761" y="20712"/>
                </a:cubicBezTo>
                <a:lnTo>
                  <a:pt x="7440" y="21380"/>
                </a:lnTo>
                <a:cubicBezTo>
                  <a:pt x="7770" y="21510"/>
                  <a:pt x="8173" y="21324"/>
                  <a:pt x="8410" y="20933"/>
                </a:cubicBezTo>
                <a:lnTo>
                  <a:pt x="9392" y="19307"/>
                </a:lnTo>
                <a:cubicBezTo>
                  <a:pt x="9547" y="19049"/>
                  <a:pt x="9835" y="18905"/>
                  <a:pt x="10136" y="18926"/>
                </a:cubicBezTo>
                <a:cubicBezTo>
                  <a:pt x="10600" y="18958"/>
                  <a:pt x="11062" y="18951"/>
                  <a:pt x="11518" y="18905"/>
                </a:cubicBezTo>
                <a:cubicBezTo>
                  <a:pt x="11818" y="18875"/>
                  <a:pt x="12111" y="19010"/>
                  <a:pt x="12274" y="19264"/>
                </a:cubicBezTo>
                <a:lnTo>
                  <a:pt x="13302" y="20862"/>
                </a:lnTo>
                <a:cubicBezTo>
                  <a:pt x="13550" y="21247"/>
                  <a:pt x="13958" y="21421"/>
                  <a:pt x="14284" y="21282"/>
                </a:cubicBezTo>
                <a:lnTo>
                  <a:pt x="15943" y="20567"/>
                </a:lnTo>
                <a:cubicBezTo>
                  <a:pt x="16269" y="20427"/>
                  <a:pt x="16422" y="20010"/>
                  <a:pt x="16311" y="19564"/>
                </a:cubicBezTo>
                <a:lnTo>
                  <a:pt x="15857" y="17724"/>
                </a:lnTo>
                <a:cubicBezTo>
                  <a:pt x="15785" y="17430"/>
                  <a:pt x="15888" y="17124"/>
                  <a:pt x="16116" y="16928"/>
                </a:cubicBezTo>
                <a:cubicBezTo>
                  <a:pt x="16464" y="16627"/>
                  <a:pt x="16789" y="16295"/>
                  <a:pt x="17086" y="15933"/>
                </a:cubicBezTo>
                <a:cubicBezTo>
                  <a:pt x="17277" y="15701"/>
                  <a:pt x="17579" y="15591"/>
                  <a:pt x="17872" y="15655"/>
                </a:cubicBezTo>
                <a:lnTo>
                  <a:pt x="19722" y="16057"/>
                </a:lnTo>
                <a:cubicBezTo>
                  <a:pt x="20169" y="16154"/>
                  <a:pt x="20582" y="15989"/>
                  <a:pt x="20713" y="15659"/>
                </a:cubicBezTo>
                <a:lnTo>
                  <a:pt x="21381" y="13981"/>
                </a:lnTo>
                <a:cubicBezTo>
                  <a:pt x="21511" y="13651"/>
                  <a:pt x="21325" y="13248"/>
                  <a:pt x="20933" y="13012"/>
                </a:cubicBezTo>
                <a:lnTo>
                  <a:pt x="19313" y="12034"/>
                </a:lnTo>
                <a:cubicBezTo>
                  <a:pt x="19055" y="11879"/>
                  <a:pt x="18911" y="11591"/>
                  <a:pt x="18932" y="11290"/>
                </a:cubicBezTo>
                <a:cubicBezTo>
                  <a:pt x="18964" y="10825"/>
                  <a:pt x="18956" y="10360"/>
                  <a:pt x="18910" y="9903"/>
                </a:cubicBezTo>
                <a:cubicBezTo>
                  <a:pt x="18879" y="9602"/>
                  <a:pt x="19015" y="9309"/>
                  <a:pt x="19269" y="9145"/>
                </a:cubicBezTo>
                <a:lnTo>
                  <a:pt x="20863" y="8119"/>
                </a:lnTo>
                <a:cubicBezTo>
                  <a:pt x="21248" y="7871"/>
                  <a:pt x="21422" y="7463"/>
                  <a:pt x="21283" y="7137"/>
                </a:cubicBezTo>
                <a:lnTo>
                  <a:pt x="20568" y="5478"/>
                </a:lnTo>
                <a:cubicBezTo>
                  <a:pt x="20428" y="5153"/>
                  <a:pt x="20011" y="4999"/>
                  <a:pt x="19565" y="5110"/>
                </a:cubicBezTo>
                <a:lnTo>
                  <a:pt x="17720" y="5566"/>
                </a:lnTo>
                <a:cubicBezTo>
                  <a:pt x="17428" y="5638"/>
                  <a:pt x="17122" y="5535"/>
                  <a:pt x="16924" y="5308"/>
                </a:cubicBezTo>
                <a:cubicBezTo>
                  <a:pt x="16623" y="4962"/>
                  <a:pt x="16292" y="4639"/>
                  <a:pt x="15932" y="4344"/>
                </a:cubicBezTo>
                <a:cubicBezTo>
                  <a:pt x="15699" y="4153"/>
                  <a:pt x="15589" y="3851"/>
                  <a:pt x="15652" y="3558"/>
                </a:cubicBezTo>
                <a:lnTo>
                  <a:pt x="16055" y="1702"/>
                </a:lnTo>
                <a:cubicBezTo>
                  <a:pt x="16152" y="1255"/>
                  <a:pt x="15987" y="842"/>
                  <a:pt x="15658" y="710"/>
                </a:cubicBezTo>
                <a:lnTo>
                  <a:pt x="13979" y="43"/>
                </a:lnTo>
                <a:cubicBezTo>
                  <a:pt x="13654" y="-90"/>
                  <a:pt x="13250" y="97"/>
                  <a:pt x="13014" y="489"/>
                </a:cubicBezTo>
                <a:close/>
                <a:moveTo>
                  <a:pt x="13467" y="4935"/>
                </a:moveTo>
                <a:cubicBezTo>
                  <a:pt x="16353" y="6302"/>
                  <a:pt x="17793" y="9645"/>
                  <a:pt x="16805" y="12681"/>
                </a:cubicBezTo>
                <a:cubicBezTo>
                  <a:pt x="15609" y="16353"/>
                  <a:pt x="11464" y="18139"/>
                  <a:pt x="7972" y="16486"/>
                </a:cubicBezTo>
                <a:cubicBezTo>
                  <a:pt x="5086" y="15119"/>
                  <a:pt x="3645" y="11776"/>
                  <a:pt x="4634" y="8741"/>
                </a:cubicBezTo>
                <a:cubicBezTo>
                  <a:pt x="5829" y="5068"/>
                  <a:pt x="9975" y="3282"/>
                  <a:pt x="13467" y="4935"/>
                </a:cubicBezTo>
                <a:close/>
              </a:path>
            </a:pathLst>
          </a:custGeom>
          <a:solidFill>
            <a:sysClr val="window" lastClr="FFFFFF">
              <a:lumMod val="75000"/>
              <a:alpha val="60000"/>
            </a:sys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B098F270-EA9A-E24F-8916-761747A61D65}"/>
              </a:ext>
            </a:extLst>
          </p:cNvPr>
          <p:cNvSpPr/>
          <p:nvPr/>
        </p:nvSpPr>
        <p:spPr>
          <a:xfrm rot="20615708">
            <a:off x="4511714" y="1434266"/>
            <a:ext cx="2020216" cy="2020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421" extrusionOk="0">
                <a:moveTo>
                  <a:pt x="13014" y="489"/>
                </a:moveTo>
                <a:lnTo>
                  <a:pt x="12029" y="2119"/>
                </a:lnTo>
                <a:cubicBezTo>
                  <a:pt x="11874" y="2376"/>
                  <a:pt x="11587" y="2519"/>
                  <a:pt x="11286" y="2500"/>
                </a:cubicBezTo>
                <a:cubicBezTo>
                  <a:pt x="10825" y="2468"/>
                  <a:pt x="10364" y="2476"/>
                  <a:pt x="9911" y="2523"/>
                </a:cubicBezTo>
                <a:cubicBezTo>
                  <a:pt x="9611" y="2554"/>
                  <a:pt x="9317" y="2418"/>
                  <a:pt x="9153" y="2164"/>
                </a:cubicBezTo>
                <a:lnTo>
                  <a:pt x="8120" y="559"/>
                </a:lnTo>
                <a:cubicBezTo>
                  <a:pt x="7872" y="174"/>
                  <a:pt x="7464" y="0"/>
                  <a:pt x="7138" y="140"/>
                </a:cubicBezTo>
                <a:lnTo>
                  <a:pt x="5479" y="854"/>
                </a:lnTo>
                <a:cubicBezTo>
                  <a:pt x="5153" y="994"/>
                  <a:pt x="5000" y="1411"/>
                  <a:pt x="5110" y="1857"/>
                </a:cubicBezTo>
                <a:lnTo>
                  <a:pt x="5569" y="3714"/>
                </a:lnTo>
                <a:cubicBezTo>
                  <a:pt x="5641" y="4006"/>
                  <a:pt x="5538" y="4312"/>
                  <a:pt x="5311" y="4510"/>
                </a:cubicBezTo>
                <a:cubicBezTo>
                  <a:pt x="4968" y="4808"/>
                  <a:pt x="4648" y="5136"/>
                  <a:pt x="4354" y="5492"/>
                </a:cubicBezTo>
                <a:cubicBezTo>
                  <a:pt x="4163" y="5725"/>
                  <a:pt x="3861" y="5834"/>
                  <a:pt x="3568" y="5770"/>
                </a:cubicBezTo>
                <a:lnTo>
                  <a:pt x="1700" y="5365"/>
                </a:lnTo>
                <a:cubicBezTo>
                  <a:pt x="1253" y="5268"/>
                  <a:pt x="840" y="5433"/>
                  <a:pt x="709" y="5762"/>
                </a:cubicBezTo>
                <a:lnTo>
                  <a:pt x="41" y="7440"/>
                </a:lnTo>
                <a:cubicBezTo>
                  <a:pt x="-89" y="7770"/>
                  <a:pt x="97" y="8173"/>
                  <a:pt x="489" y="8410"/>
                </a:cubicBezTo>
                <a:lnTo>
                  <a:pt x="2124" y="9397"/>
                </a:lnTo>
                <a:cubicBezTo>
                  <a:pt x="2382" y="9552"/>
                  <a:pt x="2526" y="9840"/>
                  <a:pt x="2505" y="10139"/>
                </a:cubicBezTo>
                <a:cubicBezTo>
                  <a:pt x="2473" y="10599"/>
                  <a:pt x="2482" y="11058"/>
                  <a:pt x="2526" y="11510"/>
                </a:cubicBezTo>
                <a:cubicBezTo>
                  <a:pt x="2556" y="11811"/>
                  <a:pt x="2421" y="12103"/>
                  <a:pt x="2167" y="12267"/>
                </a:cubicBezTo>
                <a:lnTo>
                  <a:pt x="558" y="13301"/>
                </a:lnTo>
                <a:cubicBezTo>
                  <a:pt x="173" y="13549"/>
                  <a:pt x="-2" y="13957"/>
                  <a:pt x="138" y="14283"/>
                </a:cubicBezTo>
                <a:lnTo>
                  <a:pt x="853" y="15942"/>
                </a:lnTo>
                <a:cubicBezTo>
                  <a:pt x="993" y="16267"/>
                  <a:pt x="1410" y="16421"/>
                  <a:pt x="1856" y="16310"/>
                </a:cubicBezTo>
                <a:lnTo>
                  <a:pt x="3709" y="15853"/>
                </a:lnTo>
                <a:cubicBezTo>
                  <a:pt x="4002" y="15781"/>
                  <a:pt x="4308" y="15884"/>
                  <a:pt x="4505" y="16112"/>
                </a:cubicBezTo>
                <a:cubicBezTo>
                  <a:pt x="4804" y="16457"/>
                  <a:pt x="5133" y="16780"/>
                  <a:pt x="5490" y="17073"/>
                </a:cubicBezTo>
                <a:cubicBezTo>
                  <a:pt x="5721" y="17264"/>
                  <a:pt x="5832" y="17566"/>
                  <a:pt x="5768" y="17860"/>
                </a:cubicBezTo>
                <a:lnTo>
                  <a:pt x="5364" y="19721"/>
                </a:lnTo>
                <a:cubicBezTo>
                  <a:pt x="5267" y="20168"/>
                  <a:pt x="5432" y="20581"/>
                  <a:pt x="5761" y="20712"/>
                </a:cubicBezTo>
                <a:lnTo>
                  <a:pt x="7440" y="21380"/>
                </a:lnTo>
                <a:cubicBezTo>
                  <a:pt x="7770" y="21510"/>
                  <a:pt x="8173" y="21324"/>
                  <a:pt x="8410" y="20933"/>
                </a:cubicBezTo>
                <a:lnTo>
                  <a:pt x="9392" y="19307"/>
                </a:lnTo>
                <a:cubicBezTo>
                  <a:pt x="9547" y="19049"/>
                  <a:pt x="9835" y="18905"/>
                  <a:pt x="10136" y="18926"/>
                </a:cubicBezTo>
                <a:cubicBezTo>
                  <a:pt x="10600" y="18958"/>
                  <a:pt x="11062" y="18951"/>
                  <a:pt x="11518" y="18905"/>
                </a:cubicBezTo>
                <a:cubicBezTo>
                  <a:pt x="11818" y="18875"/>
                  <a:pt x="12111" y="19010"/>
                  <a:pt x="12274" y="19264"/>
                </a:cubicBezTo>
                <a:lnTo>
                  <a:pt x="13302" y="20862"/>
                </a:lnTo>
                <a:cubicBezTo>
                  <a:pt x="13550" y="21247"/>
                  <a:pt x="13958" y="21421"/>
                  <a:pt x="14284" y="21282"/>
                </a:cubicBezTo>
                <a:lnTo>
                  <a:pt x="15943" y="20567"/>
                </a:lnTo>
                <a:cubicBezTo>
                  <a:pt x="16269" y="20427"/>
                  <a:pt x="16422" y="20010"/>
                  <a:pt x="16311" y="19564"/>
                </a:cubicBezTo>
                <a:lnTo>
                  <a:pt x="15857" y="17724"/>
                </a:lnTo>
                <a:cubicBezTo>
                  <a:pt x="15785" y="17430"/>
                  <a:pt x="15888" y="17124"/>
                  <a:pt x="16116" y="16928"/>
                </a:cubicBezTo>
                <a:cubicBezTo>
                  <a:pt x="16464" y="16627"/>
                  <a:pt x="16789" y="16295"/>
                  <a:pt x="17086" y="15933"/>
                </a:cubicBezTo>
                <a:cubicBezTo>
                  <a:pt x="17277" y="15701"/>
                  <a:pt x="17579" y="15591"/>
                  <a:pt x="17872" y="15655"/>
                </a:cubicBezTo>
                <a:lnTo>
                  <a:pt x="19722" y="16057"/>
                </a:lnTo>
                <a:cubicBezTo>
                  <a:pt x="20169" y="16154"/>
                  <a:pt x="20582" y="15989"/>
                  <a:pt x="20713" y="15659"/>
                </a:cubicBezTo>
                <a:lnTo>
                  <a:pt x="21381" y="13981"/>
                </a:lnTo>
                <a:cubicBezTo>
                  <a:pt x="21511" y="13651"/>
                  <a:pt x="21325" y="13248"/>
                  <a:pt x="20933" y="13012"/>
                </a:cubicBezTo>
                <a:lnTo>
                  <a:pt x="19313" y="12034"/>
                </a:lnTo>
                <a:cubicBezTo>
                  <a:pt x="19055" y="11879"/>
                  <a:pt x="18911" y="11591"/>
                  <a:pt x="18932" y="11290"/>
                </a:cubicBezTo>
                <a:cubicBezTo>
                  <a:pt x="18964" y="10825"/>
                  <a:pt x="18956" y="10360"/>
                  <a:pt x="18910" y="9903"/>
                </a:cubicBezTo>
                <a:cubicBezTo>
                  <a:pt x="18879" y="9602"/>
                  <a:pt x="19015" y="9309"/>
                  <a:pt x="19269" y="9145"/>
                </a:cubicBezTo>
                <a:lnTo>
                  <a:pt x="20863" y="8119"/>
                </a:lnTo>
                <a:cubicBezTo>
                  <a:pt x="21248" y="7871"/>
                  <a:pt x="21422" y="7463"/>
                  <a:pt x="21283" y="7137"/>
                </a:cubicBezTo>
                <a:lnTo>
                  <a:pt x="20568" y="5478"/>
                </a:lnTo>
                <a:cubicBezTo>
                  <a:pt x="20428" y="5153"/>
                  <a:pt x="20011" y="4999"/>
                  <a:pt x="19565" y="5110"/>
                </a:cubicBezTo>
                <a:lnTo>
                  <a:pt x="17720" y="5566"/>
                </a:lnTo>
                <a:cubicBezTo>
                  <a:pt x="17428" y="5638"/>
                  <a:pt x="17122" y="5535"/>
                  <a:pt x="16924" y="5308"/>
                </a:cubicBezTo>
                <a:cubicBezTo>
                  <a:pt x="16623" y="4962"/>
                  <a:pt x="16292" y="4639"/>
                  <a:pt x="15932" y="4344"/>
                </a:cubicBezTo>
                <a:cubicBezTo>
                  <a:pt x="15699" y="4153"/>
                  <a:pt x="15589" y="3851"/>
                  <a:pt x="15652" y="3558"/>
                </a:cubicBezTo>
                <a:lnTo>
                  <a:pt x="16055" y="1702"/>
                </a:lnTo>
                <a:cubicBezTo>
                  <a:pt x="16152" y="1255"/>
                  <a:pt x="15987" y="842"/>
                  <a:pt x="15658" y="710"/>
                </a:cubicBezTo>
                <a:lnTo>
                  <a:pt x="13979" y="43"/>
                </a:lnTo>
                <a:cubicBezTo>
                  <a:pt x="13654" y="-90"/>
                  <a:pt x="13250" y="97"/>
                  <a:pt x="13014" y="489"/>
                </a:cubicBezTo>
                <a:close/>
                <a:moveTo>
                  <a:pt x="13467" y="4937"/>
                </a:moveTo>
                <a:cubicBezTo>
                  <a:pt x="16353" y="6304"/>
                  <a:pt x="17793" y="9646"/>
                  <a:pt x="16805" y="12682"/>
                </a:cubicBezTo>
                <a:cubicBezTo>
                  <a:pt x="15609" y="16354"/>
                  <a:pt x="11464" y="18141"/>
                  <a:pt x="7972" y="16487"/>
                </a:cubicBezTo>
                <a:cubicBezTo>
                  <a:pt x="5086" y="15121"/>
                  <a:pt x="3645" y="11778"/>
                  <a:pt x="4634" y="8742"/>
                </a:cubicBezTo>
                <a:cubicBezTo>
                  <a:pt x="5829" y="5068"/>
                  <a:pt x="9975" y="3283"/>
                  <a:pt x="13467" y="4937"/>
                </a:cubicBezTo>
                <a:close/>
              </a:path>
            </a:pathLst>
          </a:custGeom>
          <a:solidFill>
            <a:sysClr val="window" lastClr="FFFFFF">
              <a:lumMod val="75000"/>
              <a:alpha val="60000"/>
            </a:sys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13709D5E-2EE6-3D46-B44E-4961781CF17F}"/>
              </a:ext>
            </a:extLst>
          </p:cNvPr>
          <p:cNvSpPr/>
          <p:nvPr/>
        </p:nvSpPr>
        <p:spPr>
          <a:xfrm rot="20518751">
            <a:off x="6390960" y="2024683"/>
            <a:ext cx="1986480" cy="1903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421" extrusionOk="0">
                <a:moveTo>
                  <a:pt x="13014" y="489"/>
                </a:moveTo>
                <a:lnTo>
                  <a:pt x="12029" y="2119"/>
                </a:lnTo>
                <a:cubicBezTo>
                  <a:pt x="11874" y="2376"/>
                  <a:pt x="11587" y="2519"/>
                  <a:pt x="11286" y="2500"/>
                </a:cubicBezTo>
                <a:cubicBezTo>
                  <a:pt x="10825" y="2468"/>
                  <a:pt x="10364" y="2476"/>
                  <a:pt x="9911" y="2523"/>
                </a:cubicBezTo>
                <a:cubicBezTo>
                  <a:pt x="9611" y="2554"/>
                  <a:pt x="9317" y="2418"/>
                  <a:pt x="9153" y="2164"/>
                </a:cubicBezTo>
                <a:lnTo>
                  <a:pt x="8120" y="559"/>
                </a:lnTo>
                <a:cubicBezTo>
                  <a:pt x="7872" y="174"/>
                  <a:pt x="7464" y="0"/>
                  <a:pt x="7138" y="140"/>
                </a:cubicBezTo>
                <a:lnTo>
                  <a:pt x="5479" y="854"/>
                </a:lnTo>
                <a:cubicBezTo>
                  <a:pt x="5153" y="994"/>
                  <a:pt x="5000" y="1411"/>
                  <a:pt x="5110" y="1857"/>
                </a:cubicBezTo>
                <a:lnTo>
                  <a:pt x="5569" y="3714"/>
                </a:lnTo>
                <a:cubicBezTo>
                  <a:pt x="5641" y="4006"/>
                  <a:pt x="5538" y="4312"/>
                  <a:pt x="5311" y="4510"/>
                </a:cubicBezTo>
                <a:cubicBezTo>
                  <a:pt x="4968" y="4808"/>
                  <a:pt x="4648" y="5136"/>
                  <a:pt x="4354" y="5492"/>
                </a:cubicBezTo>
                <a:cubicBezTo>
                  <a:pt x="4163" y="5725"/>
                  <a:pt x="3861" y="5834"/>
                  <a:pt x="3568" y="5770"/>
                </a:cubicBezTo>
                <a:lnTo>
                  <a:pt x="1700" y="5365"/>
                </a:lnTo>
                <a:cubicBezTo>
                  <a:pt x="1253" y="5268"/>
                  <a:pt x="840" y="5433"/>
                  <a:pt x="709" y="5762"/>
                </a:cubicBezTo>
                <a:lnTo>
                  <a:pt x="41" y="7440"/>
                </a:lnTo>
                <a:cubicBezTo>
                  <a:pt x="-89" y="7770"/>
                  <a:pt x="97" y="8173"/>
                  <a:pt x="489" y="8410"/>
                </a:cubicBezTo>
                <a:lnTo>
                  <a:pt x="2124" y="9397"/>
                </a:lnTo>
                <a:cubicBezTo>
                  <a:pt x="2382" y="9552"/>
                  <a:pt x="2526" y="9840"/>
                  <a:pt x="2505" y="10139"/>
                </a:cubicBezTo>
                <a:cubicBezTo>
                  <a:pt x="2473" y="10599"/>
                  <a:pt x="2482" y="11058"/>
                  <a:pt x="2526" y="11510"/>
                </a:cubicBezTo>
                <a:cubicBezTo>
                  <a:pt x="2556" y="11811"/>
                  <a:pt x="2421" y="12103"/>
                  <a:pt x="2167" y="12267"/>
                </a:cubicBezTo>
                <a:lnTo>
                  <a:pt x="558" y="13301"/>
                </a:lnTo>
                <a:cubicBezTo>
                  <a:pt x="173" y="13549"/>
                  <a:pt x="-2" y="13957"/>
                  <a:pt x="138" y="14283"/>
                </a:cubicBezTo>
                <a:lnTo>
                  <a:pt x="853" y="15942"/>
                </a:lnTo>
                <a:cubicBezTo>
                  <a:pt x="993" y="16267"/>
                  <a:pt x="1410" y="16421"/>
                  <a:pt x="1856" y="16310"/>
                </a:cubicBezTo>
                <a:lnTo>
                  <a:pt x="3709" y="15853"/>
                </a:lnTo>
                <a:cubicBezTo>
                  <a:pt x="4002" y="15781"/>
                  <a:pt x="4308" y="15884"/>
                  <a:pt x="4505" y="16112"/>
                </a:cubicBezTo>
                <a:cubicBezTo>
                  <a:pt x="4804" y="16457"/>
                  <a:pt x="5133" y="16780"/>
                  <a:pt x="5490" y="17073"/>
                </a:cubicBezTo>
                <a:cubicBezTo>
                  <a:pt x="5721" y="17264"/>
                  <a:pt x="5832" y="17566"/>
                  <a:pt x="5768" y="17860"/>
                </a:cubicBezTo>
                <a:lnTo>
                  <a:pt x="5364" y="19721"/>
                </a:lnTo>
                <a:cubicBezTo>
                  <a:pt x="5267" y="20168"/>
                  <a:pt x="5432" y="20581"/>
                  <a:pt x="5761" y="20712"/>
                </a:cubicBezTo>
                <a:lnTo>
                  <a:pt x="7440" y="21380"/>
                </a:lnTo>
                <a:cubicBezTo>
                  <a:pt x="7770" y="21510"/>
                  <a:pt x="8173" y="21324"/>
                  <a:pt x="8410" y="20933"/>
                </a:cubicBezTo>
                <a:lnTo>
                  <a:pt x="9392" y="19307"/>
                </a:lnTo>
                <a:cubicBezTo>
                  <a:pt x="9547" y="19049"/>
                  <a:pt x="9835" y="18905"/>
                  <a:pt x="10136" y="18926"/>
                </a:cubicBezTo>
                <a:cubicBezTo>
                  <a:pt x="10600" y="18958"/>
                  <a:pt x="11062" y="18951"/>
                  <a:pt x="11518" y="18905"/>
                </a:cubicBezTo>
                <a:cubicBezTo>
                  <a:pt x="11818" y="18875"/>
                  <a:pt x="12111" y="19010"/>
                  <a:pt x="12274" y="19264"/>
                </a:cubicBezTo>
                <a:lnTo>
                  <a:pt x="13302" y="20862"/>
                </a:lnTo>
                <a:cubicBezTo>
                  <a:pt x="13550" y="21247"/>
                  <a:pt x="13958" y="21421"/>
                  <a:pt x="14284" y="21282"/>
                </a:cubicBezTo>
                <a:lnTo>
                  <a:pt x="15943" y="20567"/>
                </a:lnTo>
                <a:cubicBezTo>
                  <a:pt x="16269" y="20427"/>
                  <a:pt x="16422" y="20010"/>
                  <a:pt x="16311" y="19564"/>
                </a:cubicBezTo>
                <a:lnTo>
                  <a:pt x="15857" y="17724"/>
                </a:lnTo>
                <a:cubicBezTo>
                  <a:pt x="15785" y="17430"/>
                  <a:pt x="15888" y="17124"/>
                  <a:pt x="16116" y="16928"/>
                </a:cubicBezTo>
                <a:cubicBezTo>
                  <a:pt x="16464" y="16627"/>
                  <a:pt x="16789" y="16295"/>
                  <a:pt x="17086" y="15933"/>
                </a:cubicBezTo>
                <a:cubicBezTo>
                  <a:pt x="17277" y="15701"/>
                  <a:pt x="17579" y="15591"/>
                  <a:pt x="17872" y="15655"/>
                </a:cubicBezTo>
                <a:lnTo>
                  <a:pt x="19722" y="16057"/>
                </a:lnTo>
                <a:cubicBezTo>
                  <a:pt x="20169" y="16154"/>
                  <a:pt x="20582" y="15989"/>
                  <a:pt x="20713" y="15659"/>
                </a:cubicBezTo>
                <a:lnTo>
                  <a:pt x="21381" y="13981"/>
                </a:lnTo>
                <a:cubicBezTo>
                  <a:pt x="21511" y="13651"/>
                  <a:pt x="21325" y="13248"/>
                  <a:pt x="20933" y="13012"/>
                </a:cubicBezTo>
                <a:lnTo>
                  <a:pt x="19313" y="12034"/>
                </a:lnTo>
                <a:cubicBezTo>
                  <a:pt x="19055" y="11879"/>
                  <a:pt x="18911" y="11591"/>
                  <a:pt x="18932" y="11290"/>
                </a:cubicBezTo>
                <a:cubicBezTo>
                  <a:pt x="18964" y="10825"/>
                  <a:pt x="18956" y="10360"/>
                  <a:pt x="18910" y="9903"/>
                </a:cubicBezTo>
                <a:cubicBezTo>
                  <a:pt x="18879" y="9602"/>
                  <a:pt x="19015" y="9309"/>
                  <a:pt x="19269" y="9145"/>
                </a:cubicBezTo>
                <a:lnTo>
                  <a:pt x="20863" y="8119"/>
                </a:lnTo>
                <a:cubicBezTo>
                  <a:pt x="21248" y="7871"/>
                  <a:pt x="21422" y="7463"/>
                  <a:pt x="21283" y="7137"/>
                </a:cubicBezTo>
                <a:lnTo>
                  <a:pt x="20568" y="5478"/>
                </a:lnTo>
                <a:cubicBezTo>
                  <a:pt x="20428" y="5153"/>
                  <a:pt x="20011" y="4999"/>
                  <a:pt x="19565" y="5110"/>
                </a:cubicBezTo>
                <a:lnTo>
                  <a:pt x="17720" y="5566"/>
                </a:lnTo>
                <a:cubicBezTo>
                  <a:pt x="17428" y="5638"/>
                  <a:pt x="17122" y="5535"/>
                  <a:pt x="16924" y="5308"/>
                </a:cubicBezTo>
                <a:cubicBezTo>
                  <a:pt x="16623" y="4962"/>
                  <a:pt x="16292" y="4639"/>
                  <a:pt x="15932" y="4344"/>
                </a:cubicBezTo>
                <a:cubicBezTo>
                  <a:pt x="15699" y="4153"/>
                  <a:pt x="15589" y="3851"/>
                  <a:pt x="15652" y="3558"/>
                </a:cubicBezTo>
                <a:lnTo>
                  <a:pt x="16055" y="1702"/>
                </a:lnTo>
                <a:cubicBezTo>
                  <a:pt x="16152" y="1255"/>
                  <a:pt x="15987" y="842"/>
                  <a:pt x="15658" y="710"/>
                </a:cubicBezTo>
                <a:lnTo>
                  <a:pt x="13979" y="43"/>
                </a:lnTo>
                <a:cubicBezTo>
                  <a:pt x="13654" y="-90"/>
                  <a:pt x="13250" y="97"/>
                  <a:pt x="13014" y="489"/>
                </a:cubicBezTo>
                <a:close/>
                <a:moveTo>
                  <a:pt x="13467" y="4937"/>
                </a:moveTo>
                <a:cubicBezTo>
                  <a:pt x="16353" y="6304"/>
                  <a:pt x="17793" y="9646"/>
                  <a:pt x="16805" y="12682"/>
                </a:cubicBezTo>
                <a:cubicBezTo>
                  <a:pt x="15609" y="16354"/>
                  <a:pt x="11464" y="18141"/>
                  <a:pt x="7972" y="16487"/>
                </a:cubicBezTo>
                <a:cubicBezTo>
                  <a:pt x="5086" y="15121"/>
                  <a:pt x="3645" y="11778"/>
                  <a:pt x="4634" y="8742"/>
                </a:cubicBezTo>
                <a:cubicBezTo>
                  <a:pt x="5829" y="5068"/>
                  <a:pt x="9975" y="3283"/>
                  <a:pt x="13467" y="4937"/>
                </a:cubicBezTo>
                <a:close/>
              </a:path>
            </a:pathLst>
          </a:custGeom>
          <a:solidFill>
            <a:sysClr val="window" lastClr="FFFFFF">
              <a:lumMod val="75000"/>
              <a:alpha val="60000"/>
            </a:sys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90FD15E9-518A-DC43-A978-FDFA8457C2F2}"/>
              </a:ext>
            </a:extLst>
          </p:cNvPr>
          <p:cNvSpPr/>
          <p:nvPr/>
        </p:nvSpPr>
        <p:spPr>
          <a:xfrm>
            <a:off x="5005075" y="1893834"/>
            <a:ext cx="1069739" cy="1120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4" h="19674" extrusionOk="0">
                <a:moveTo>
                  <a:pt x="2886" y="2886"/>
                </a:moveTo>
                <a:cubicBezTo>
                  <a:pt x="6731" y="-958"/>
                  <a:pt x="12960" y="-963"/>
                  <a:pt x="16798" y="2876"/>
                </a:cubicBezTo>
                <a:cubicBezTo>
                  <a:pt x="20637" y="6714"/>
                  <a:pt x="20632" y="12943"/>
                  <a:pt x="16788" y="16788"/>
                </a:cubicBezTo>
                <a:cubicBezTo>
                  <a:pt x="12943" y="20632"/>
                  <a:pt x="6714" y="20637"/>
                  <a:pt x="2876" y="16798"/>
                </a:cubicBezTo>
                <a:cubicBezTo>
                  <a:pt x="-963" y="12960"/>
                  <a:pt x="-958" y="6731"/>
                  <a:pt x="2886" y="2886"/>
                </a:cubicBezTo>
                <a:close/>
              </a:path>
            </a:pathLst>
          </a:custGeom>
          <a:gradFill rotWithShape="1">
            <a:gsLst>
              <a:gs pos="0">
                <a:srgbClr val="C13018">
                  <a:satMod val="103000"/>
                  <a:lumMod val="102000"/>
                  <a:tint val="94000"/>
                </a:srgbClr>
              </a:gs>
              <a:gs pos="50000">
                <a:srgbClr val="C13018">
                  <a:satMod val="110000"/>
                  <a:lumMod val="100000"/>
                  <a:shade val="100000"/>
                </a:srgbClr>
              </a:gs>
              <a:gs pos="100000">
                <a:srgbClr val="C13018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5A242D4B-6C42-824C-BCF7-EEDD9B2A784F}"/>
              </a:ext>
            </a:extLst>
          </p:cNvPr>
          <p:cNvSpPr/>
          <p:nvPr/>
        </p:nvSpPr>
        <p:spPr>
          <a:xfrm>
            <a:off x="6834175" y="2479266"/>
            <a:ext cx="1078577" cy="102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4" h="19674" extrusionOk="0">
                <a:moveTo>
                  <a:pt x="2886" y="2886"/>
                </a:moveTo>
                <a:cubicBezTo>
                  <a:pt x="6731" y="-958"/>
                  <a:pt x="12960" y="-963"/>
                  <a:pt x="16798" y="2876"/>
                </a:cubicBezTo>
                <a:cubicBezTo>
                  <a:pt x="20637" y="6714"/>
                  <a:pt x="20632" y="12943"/>
                  <a:pt x="16788" y="16788"/>
                </a:cubicBezTo>
                <a:cubicBezTo>
                  <a:pt x="12943" y="20632"/>
                  <a:pt x="6714" y="20637"/>
                  <a:pt x="2876" y="16798"/>
                </a:cubicBezTo>
                <a:cubicBezTo>
                  <a:pt x="-963" y="12960"/>
                  <a:pt x="-958" y="6731"/>
                  <a:pt x="2886" y="2886"/>
                </a:cubicBezTo>
                <a:close/>
              </a:path>
            </a:pathLst>
          </a:custGeom>
          <a:gradFill rotWithShape="1">
            <a:gsLst>
              <a:gs pos="0">
                <a:srgbClr val="F7931F">
                  <a:satMod val="103000"/>
                  <a:lumMod val="102000"/>
                  <a:tint val="94000"/>
                </a:srgbClr>
              </a:gs>
              <a:gs pos="50000">
                <a:srgbClr val="F7931F">
                  <a:satMod val="110000"/>
                  <a:lumMod val="100000"/>
                  <a:shade val="100000"/>
                </a:srgbClr>
              </a:gs>
              <a:gs pos="100000">
                <a:srgbClr val="F7931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73">
            <a:extLst>
              <a:ext uri="{FF2B5EF4-FFF2-40B4-BE49-F238E27FC236}">
                <a16:creationId xmlns:a16="http://schemas.microsoft.com/office/drawing/2014/main" id="{D9E1ED69-7643-5545-8E95-F78308F17ED2}"/>
              </a:ext>
            </a:extLst>
          </p:cNvPr>
          <p:cNvSpPr/>
          <p:nvPr/>
        </p:nvSpPr>
        <p:spPr>
          <a:xfrm>
            <a:off x="7146336" y="2583354"/>
            <a:ext cx="417751" cy="732645"/>
          </a:xfrm>
          <a:custGeom>
            <a:avLst/>
            <a:gdLst>
              <a:gd name="connsiteX0" fmla="*/ 185738 w 495300"/>
              <a:gd name="connsiteY0" fmla="*/ 742950 h 800100"/>
              <a:gd name="connsiteX1" fmla="*/ 309563 w 495300"/>
              <a:gd name="connsiteY1" fmla="*/ 742950 h 800100"/>
              <a:gd name="connsiteX2" fmla="*/ 247651 w 495300"/>
              <a:gd name="connsiteY2" fmla="*/ 800100 h 800100"/>
              <a:gd name="connsiteX3" fmla="*/ 185738 w 495300"/>
              <a:gd name="connsiteY3" fmla="*/ 742950 h 800100"/>
              <a:gd name="connsiteX4" fmla="*/ 152400 w 495300"/>
              <a:gd name="connsiteY4" fmla="*/ 647700 h 800100"/>
              <a:gd name="connsiteX5" fmla="*/ 342900 w 495300"/>
              <a:gd name="connsiteY5" fmla="*/ 647700 h 800100"/>
              <a:gd name="connsiteX6" fmla="*/ 371475 w 495300"/>
              <a:gd name="connsiteY6" fmla="*/ 676275 h 800100"/>
              <a:gd name="connsiteX7" fmla="*/ 342900 w 495300"/>
              <a:gd name="connsiteY7" fmla="*/ 704850 h 800100"/>
              <a:gd name="connsiteX8" fmla="*/ 152400 w 495300"/>
              <a:gd name="connsiteY8" fmla="*/ 704850 h 800100"/>
              <a:gd name="connsiteX9" fmla="*/ 123825 w 495300"/>
              <a:gd name="connsiteY9" fmla="*/ 676275 h 800100"/>
              <a:gd name="connsiteX10" fmla="*/ 152400 w 495300"/>
              <a:gd name="connsiteY10" fmla="*/ 647700 h 800100"/>
              <a:gd name="connsiteX11" fmla="*/ 152400 w 495300"/>
              <a:gd name="connsiteY11" fmla="*/ 552450 h 800100"/>
              <a:gd name="connsiteX12" fmla="*/ 342900 w 495300"/>
              <a:gd name="connsiteY12" fmla="*/ 552450 h 800100"/>
              <a:gd name="connsiteX13" fmla="*/ 371475 w 495300"/>
              <a:gd name="connsiteY13" fmla="*/ 581025 h 800100"/>
              <a:gd name="connsiteX14" fmla="*/ 342900 w 495300"/>
              <a:gd name="connsiteY14" fmla="*/ 609600 h 800100"/>
              <a:gd name="connsiteX15" fmla="*/ 152400 w 495300"/>
              <a:gd name="connsiteY15" fmla="*/ 609600 h 800100"/>
              <a:gd name="connsiteX16" fmla="*/ 123825 w 495300"/>
              <a:gd name="connsiteY16" fmla="*/ 581025 h 800100"/>
              <a:gd name="connsiteX17" fmla="*/ 152400 w 495300"/>
              <a:gd name="connsiteY17" fmla="*/ 552450 h 800100"/>
              <a:gd name="connsiteX18" fmla="*/ 248602 w 495300"/>
              <a:gd name="connsiteY18" fmla="*/ 56197 h 800100"/>
              <a:gd name="connsiteX19" fmla="*/ 58103 w 495300"/>
              <a:gd name="connsiteY19" fmla="*/ 244793 h 800100"/>
              <a:gd name="connsiteX20" fmla="*/ 58103 w 495300"/>
              <a:gd name="connsiteY20" fmla="*/ 252413 h 800100"/>
              <a:gd name="connsiteX21" fmla="*/ 71438 w 495300"/>
              <a:gd name="connsiteY21" fmla="*/ 319088 h 800100"/>
              <a:gd name="connsiteX22" fmla="*/ 103823 w 495300"/>
              <a:gd name="connsiteY22" fmla="*/ 371475 h 800100"/>
              <a:gd name="connsiteX23" fmla="*/ 159068 w 495300"/>
              <a:gd name="connsiteY23" fmla="*/ 457200 h 800100"/>
              <a:gd name="connsiteX24" fmla="*/ 247650 w 495300"/>
              <a:gd name="connsiteY24" fmla="*/ 457200 h 800100"/>
              <a:gd name="connsiteX25" fmla="*/ 337185 w 495300"/>
              <a:gd name="connsiteY25" fmla="*/ 457200 h 800100"/>
              <a:gd name="connsiteX26" fmla="*/ 392430 w 495300"/>
              <a:gd name="connsiteY26" fmla="*/ 371475 h 800100"/>
              <a:gd name="connsiteX27" fmla="*/ 424815 w 495300"/>
              <a:gd name="connsiteY27" fmla="*/ 319088 h 800100"/>
              <a:gd name="connsiteX28" fmla="*/ 438150 w 495300"/>
              <a:gd name="connsiteY28" fmla="*/ 252413 h 800100"/>
              <a:gd name="connsiteX29" fmla="*/ 439103 w 495300"/>
              <a:gd name="connsiteY29" fmla="*/ 252413 h 800100"/>
              <a:gd name="connsiteX30" fmla="*/ 439103 w 495300"/>
              <a:gd name="connsiteY30" fmla="*/ 244793 h 800100"/>
              <a:gd name="connsiteX31" fmla="*/ 248602 w 495300"/>
              <a:gd name="connsiteY31" fmla="*/ 56197 h 800100"/>
              <a:gd name="connsiteX32" fmla="*/ 247650 w 495300"/>
              <a:gd name="connsiteY32" fmla="*/ 0 h 800100"/>
              <a:gd name="connsiteX33" fmla="*/ 495300 w 495300"/>
              <a:gd name="connsiteY33" fmla="*/ 244793 h 800100"/>
              <a:gd name="connsiteX34" fmla="*/ 495300 w 495300"/>
              <a:gd name="connsiteY34" fmla="*/ 253365 h 800100"/>
              <a:gd name="connsiteX35" fmla="*/ 478155 w 495300"/>
              <a:gd name="connsiteY35" fmla="*/ 339090 h 800100"/>
              <a:gd name="connsiteX36" fmla="*/ 435292 w 495300"/>
              <a:gd name="connsiteY36" fmla="*/ 409575 h 800100"/>
              <a:gd name="connsiteX37" fmla="*/ 377190 w 495300"/>
              <a:gd name="connsiteY37" fmla="*/ 503873 h 800100"/>
              <a:gd name="connsiteX38" fmla="*/ 360045 w 495300"/>
              <a:gd name="connsiteY38" fmla="*/ 514350 h 800100"/>
              <a:gd name="connsiteX39" fmla="*/ 135255 w 495300"/>
              <a:gd name="connsiteY39" fmla="*/ 514350 h 800100"/>
              <a:gd name="connsiteX40" fmla="*/ 118110 w 495300"/>
              <a:gd name="connsiteY40" fmla="*/ 503873 h 800100"/>
              <a:gd name="connsiteX41" fmla="*/ 60007 w 495300"/>
              <a:gd name="connsiteY41" fmla="*/ 409575 h 800100"/>
              <a:gd name="connsiteX42" fmla="*/ 17145 w 495300"/>
              <a:gd name="connsiteY42" fmla="*/ 339090 h 800100"/>
              <a:gd name="connsiteX43" fmla="*/ 0 w 495300"/>
              <a:gd name="connsiteY43" fmla="*/ 253365 h 800100"/>
              <a:gd name="connsiteX44" fmla="*/ 0 w 495300"/>
              <a:gd name="connsiteY44" fmla="*/ 244793 h 800100"/>
              <a:gd name="connsiteX45" fmla="*/ 247650 w 495300"/>
              <a:gd name="connsiteY45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5300" h="800100">
                <a:moveTo>
                  <a:pt x="185738" y="742950"/>
                </a:moveTo>
                <a:lnTo>
                  <a:pt x="309563" y="742950"/>
                </a:lnTo>
                <a:cubicBezTo>
                  <a:pt x="306706" y="775335"/>
                  <a:pt x="280036" y="800100"/>
                  <a:pt x="247651" y="800100"/>
                </a:cubicBezTo>
                <a:cubicBezTo>
                  <a:pt x="215265" y="800100"/>
                  <a:pt x="188595" y="775335"/>
                  <a:pt x="185738" y="742950"/>
                </a:cubicBezTo>
                <a:close/>
                <a:moveTo>
                  <a:pt x="152400" y="647700"/>
                </a:moveTo>
                <a:lnTo>
                  <a:pt x="342900" y="647700"/>
                </a:lnTo>
                <a:cubicBezTo>
                  <a:pt x="359093" y="647700"/>
                  <a:pt x="371475" y="660083"/>
                  <a:pt x="371475" y="676275"/>
                </a:cubicBezTo>
                <a:cubicBezTo>
                  <a:pt x="371475" y="692467"/>
                  <a:pt x="359093" y="704850"/>
                  <a:pt x="342900" y="704850"/>
                </a:cubicBezTo>
                <a:lnTo>
                  <a:pt x="152400" y="704850"/>
                </a:lnTo>
                <a:cubicBezTo>
                  <a:pt x="136207" y="704850"/>
                  <a:pt x="123825" y="692467"/>
                  <a:pt x="123825" y="676275"/>
                </a:cubicBezTo>
                <a:cubicBezTo>
                  <a:pt x="123825" y="660083"/>
                  <a:pt x="136207" y="647700"/>
                  <a:pt x="152400" y="647700"/>
                </a:cubicBezTo>
                <a:close/>
                <a:moveTo>
                  <a:pt x="152400" y="552450"/>
                </a:moveTo>
                <a:lnTo>
                  <a:pt x="342900" y="552450"/>
                </a:lnTo>
                <a:cubicBezTo>
                  <a:pt x="359093" y="552450"/>
                  <a:pt x="371475" y="564833"/>
                  <a:pt x="371475" y="581025"/>
                </a:cubicBezTo>
                <a:cubicBezTo>
                  <a:pt x="371475" y="597217"/>
                  <a:pt x="359093" y="609600"/>
                  <a:pt x="342900" y="609600"/>
                </a:cubicBezTo>
                <a:lnTo>
                  <a:pt x="152400" y="609600"/>
                </a:lnTo>
                <a:cubicBezTo>
                  <a:pt x="136207" y="609600"/>
                  <a:pt x="123825" y="597217"/>
                  <a:pt x="123825" y="581025"/>
                </a:cubicBezTo>
                <a:cubicBezTo>
                  <a:pt x="123825" y="564833"/>
                  <a:pt x="136207" y="552450"/>
                  <a:pt x="152400" y="552450"/>
                </a:cubicBezTo>
                <a:close/>
                <a:moveTo>
                  <a:pt x="248602" y="56197"/>
                </a:moveTo>
                <a:cubicBezTo>
                  <a:pt x="144780" y="57150"/>
                  <a:pt x="60007" y="140970"/>
                  <a:pt x="58103" y="244793"/>
                </a:cubicBezTo>
                <a:lnTo>
                  <a:pt x="58103" y="252413"/>
                </a:lnTo>
                <a:cubicBezTo>
                  <a:pt x="59055" y="275273"/>
                  <a:pt x="62865" y="298133"/>
                  <a:pt x="71438" y="319088"/>
                </a:cubicBezTo>
                <a:cubicBezTo>
                  <a:pt x="79057" y="338138"/>
                  <a:pt x="90488" y="356235"/>
                  <a:pt x="103823" y="371475"/>
                </a:cubicBezTo>
                <a:cubicBezTo>
                  <a:pt x="124777" y="398145"/>
                  <a:pt x="143827" y="426720"/>
                  <a:pt x="159068" y="457200"/>
                </a:cubicBezTo>
                <a:lnTo>
                  <a:pt x="247650" y="457200"/>
                </a:lnTo>
                <a:lnTo>
                  <a:pt x="337185" y="457200"/>
                </a:lnTo>
                <a:cubicBezTo>
                  <a:pt x="351473" y="426720"/>
                  <a:pt x="370523" y="398145"/>
                  <a:pt x="392430" y="371475"/>
                </a:cubicBezTo>
                <a:cubicBezTo>
                  <a:pt x="406717" y="356235"/>
                  <a:pt x="417195" y="338138"/>
                  <a:pt x="424815" y="319088"/>
                </a:cubicBezTo>
                <a:cubicBezTo>
                  <a:pt x="432435" y="298133"/>
                  <a:pt x="437198" y="275273"/>
                  <a:pt x="438150" y="252413"/>
                </a:cubicBezTo>
                <a:lnTo>
                  <a:pt x="439103" y="252413"/>
                </a:lnTo>
                <a:lnTo>
                  <a:pt x="439103" y="244793"/>
                </a:lnTo>
                <a:cubicBezTo>
                  <a:pt x="437198" y="140018"/>
                  <a:pt x="352425" y="57150"/>
                  <a:pt x="248602" y="56197"/>
                </a:cubicBezTo>
                <a:close/>
                <a:moveTo>
                  <a:pt x="247650" y="0"/>
                </a:moveTo>
                <a:cubicBezTo>
                  <a:pt x="382905" y="952"/>
                  <a:pt x="492442" y="109538"/>
                  <a:pt x="495300" y="244793"/>
                </a:cubicBezTo>
                <a:lnTo>
                  <a:pt x="495300" y="253365"/>
                </a:lnTo>
                <a:cubicBezTo>
                  <a:pt x="494348" y="282893"/>
                  <a:pt x="488633" y="311468"/>
                  <a:pt x="478155" y="339090"/>
                </a:cubicBezTo>
                <a:cubicBezTo>
                  <a:pt x="468630" y="364808"/>
                  <a:pt x="453390" y="388620"/>
                  <a:pt x="435292" y="409575"/>
                </a:cubicBezTo>
                <a:cubicBezTo>
                  <a:pt x="412433" y="434340"/>
                  <a:pt x="387668" y="482918"/>
                  <a:pt x="377190" y="503873"/>
                </a:cubicBezTo>
                <a:cubicBezTo>
                  <a:pt x="374333" y="510540"/>
                  <a:pt x="367665" y="514350"/>
                  <a:pt x="360045" y="514350"/>
                </a:cubicBezTo>
                <a:lnTo>
                  <a:pt x="135255" y="514350"/>
                </a:lnTo>
                <a:cubicBezTo>
                  <a:pt x="127635" y="514350"/>
                  <a:pt x="120968" y="510540"/>
                  <a:pt x="118110" y="503873"/>
                </a:cubicBezTo>
                <a:cubicBezTo>
                  <a:pt x="107632" y="482918"/>
                  <a:pt x="82868" y="434340"/>
                  <a:pt x="60007" y="409575"/>
                </a:cubicBezTo>
                <a:cubicBezTo>
                  <a:pt x="41910" y="388620"/>
                  <a:pt x="27622" y="364808"/>
                  <a:pt x="17145" y="339090"/>
                </a:cubicBezTo>
                <a:cubicBezTo>
                  <a:pt x="6668" y="311468"/>
                  <a:pt x="953" y="282893"/>
                  <a:pt x="0" y="253365"/>
                </a:cubicBezTo>
                <a:lnTo>
                  <a:pt x="0" y="244793"/>
                </a:lnTo>
                <a:cubicBezTo>
                  <a:pt x="2857" y="109538"/>
                  <a:pt x="112395" y="952"/>
                  <a:pt x="247650" y="0"/>
                </a:cubicBezTo>
                <a:close/>
              </a:path>
            </a:pathLst>
          </a:custGeom>
          <a:solidFill>
            <a:srgbClr val="000000">
              <a:alpha val="66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19272176-AADE-D443-A5C8-C3A530CAB5EB}"/>
              </a:ext>
            </a:extLst>
          </p:cNvPr>
          <p:cNvSpPr/>
          <p:nvPr/>
        </p:nvSpPr>
        <p:spPr>
          <a:xfrm rot="501831">
            <a:off x="3760609" y="3191104"/>
            <a:ext cx="1638616" cy="1617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421" extrusionOk="0">
                <a:moveTo>
                  <a:pt x="13014" y="489"/>
                </a:moveTo>
                <a:lnTo>
                  <a:pt x="12029" y="2119"/>
                </a:lnTo>
                <a:cubicBezTo>
                  <a:pt x="11874" y="2376"/>
                  <a:pt x="11587" y="2519"/>
                  <a:pt x="11286" y="2500"/>
                </a:cubicBezTo>
                <a:cubicBezTo>
                  <a:pt x="10825" y="2468"/>
                  <a:pt x="10364" y="2476"/>
                  <a:pt x="9911" y="2523"/>
                </a:cubicBezTo>
                <a:cubicBezTo>
                  <a:pt x="9611" y="2554"/>
                  <a:pt x="9317" y="2418"/>
                  <a:pt x="9153" y="2164"/>
                </a:cubicBezTo>
                <a:lnTo>
                  <a:pt x="8120" y="559"/>
                </a:lnTo>
                <a:cubicBezTo>
                  <a:pt x="7872" y="174"/>
                  <a:pt x="7464" y="0"/>
                  <a:pt x="7138" y="140"/>
                </a:cubicBezTo>
                <a:lnTo>
                  <a:pt x="5479" y="854"/>
                </a:lnTo>
                <a:cubicBezTo>
                  <a:pt x="5153" y="994"/>
                  <a:pt x="5000" y="1411"/>
                  <a:pt x="5110" y="1857"/>
                </a:cubicBezTo>
                <a:lnTo>
                  <a:pt x="5569" y="3714"/>
                </a:lnTo>
                <a:cubicBezTo>
                  <a:pt x="5641" y="4006"/>
                  <a:pt x="5538" y="4312"/>
                  <a:pt x="5311" y="4510"/>
                </a:cubicBezTo>
                <a:cubicBezTo>
                  <a:pt x="4968" y="4808"/>
                  <a:pt x="4648" y="5136"/>
                  <a:pt x="4354" y="5492"/>
                </a:cubicBezTo>
                <a:cubicBezTo>
                  <a:pt x="4163" y="5725"/>
                  <a:pt x="3861" y="5834"/>
                  <a:pt x="3568" y="5770"/>
                </a:cubicBezTo>
                <a:lnTo>
                  <a:pt x="1700" y="5365"/>
                </a:lnTo>
                <a:cubicBezTo>
                  <a:pt x="1253" y="5268"/>
                  <a:pt x="840" y="5433"/>
                  <a:pt x="709" y="5762"/>
                </a:cubicBezTo>
                <a:lnTo>
                  <a:pt x="41" y="7440"/>
                </a:lnTo>
                <a:cubicBezTo>
                  <a:pt x="-89" y="7770"/>
                  <a:pt x="97" y="8173"/>
                  <a:pt x="489" y="8410"/>
                </a:cubicBezTo>
                <a:lnTo>
                  <a:pt x="2124" y="9397"/>
                </a:lnTo>
                <a:cubicBezTo>
                  <a:pt x="2382" y="9552"/>
                  <a:pt x="2526" y="9840"/>
                  <a:pt x="2505" y="10139"/>
                </a:cubicBezTo>
                <a:cubicBezTo>
                  <a:pt x="2473" y="10599"/>
                  <a:pt x="2482" y="11058"/>
                  <a:pt x="2526" y="11510"/>
                </a:cubicBezTo>
                <a:cubicBezTo>
                  <a:pt x="2556" y="11811"/>
                  <a:pt x="2421" y="12103"/>
                  <a:pt x="2167" y="12267"/>
                </a:cubicBezTo>
                <a:lnTo>
                  <a:pt x="558" y="13301"/>
                </a:lnTo>
                <a:cubicBezTo>
                  <a:pt x="173" y="13549"/>
                  <a:pt x="-2" y="13957"/>
                  <a:pt x="138" y="14283"/>
                </a:cubicBezTo>
                <a:lnTo>
                  <a:pt x="853" y="15942"/>
                </a:lnTo>
                <a:cubicBezTo>
                  <a:pt x="993" y="16267"/>
                  <a:pt x="1410" y="16421"/>
                  <a:pt x="1856" y="16310"/>
                </a:cubicBezTo>
                <a:lnTo>
                  <a:pt x="3709" y="15853"/>
                </a:lnTo>
                <a:cubicBezTo>
                  <a:pt x="4002" y="15781"/>
                  <a:pt x="4308" y="15884"/>
                  <a:pt x="4505" y="16112"/>
                </a:cubicBezTo>
                <a:cubicBezTo>
                  <a:pt x="4804" y="16457"/>
                  <a:pt x="5133" y="16780"/>
                  <a:pt x="5490" y="17073"/>
                </a:cubicBezTo>
                <a:cubicBezTo>
                  <a:pt x="5721" y="17264"/>
                  <a:pt x="5832" y="17566"/>
                  <a:pt x="5768" y="17860"/>
                </a:cubicBezTo>
                <a:lnTo>
                  <a:pt x="5364" y="19721"/>
                </a:lnTo>
                <a:cubicBezTo>
                  <a:pt x="5267" y="20168"/>
                  <a:pt x="5432" y="20581"/>
                  <a:pt x="5761" y="20712"/>
                </a:cubicBezTo>
                <a:lnTo>
                  <a:pt x="7440" y="21380"/>
                </a:lnTo>
                <a:cubicBezTo>
                  <a:pt x="7770" y="21510"/>
                  <a:pt x="8173" y="21324"/>
                  <a:pt x="8410" y="20933"/>
                </a:cubicBezTo>
                <a:lnTo>
                  <a:pt x="9392" y="19307"/>
                </a:lnTo>
                <a:cubicBezTo>
                  <a:pt x="9547" y="19049"/>
                  <a:pt x="9835" y="18905"/>
                  <a:pt x="10136" y="18926"/>
                </a:cubicBezTo>
                <a:cubicBezTo>
                  <a:pt x="10600" y="18958"/>
                  <a:pt x="11062" y="18951"/>
                  <a:pt x="11518" y="18905"/>
                </a:cubicBezTo>
                <a:cubicBezTo>
                  <a:pt x="11818" y="18875"/>
                  <a:pt x="12111" y="19010"/>
                  <a:pt x="12274" y="19264"/>
                </a:cubicBezTo>
                <a:lnTo>
                  <a:pt x="13302" y="20862"/>
                </a:lnTo>
                <a:cubicBezTo>
                  <a:pt x="13550" y="21247"/>
                  <a:pt x="13958" y="21421"/>
                  <a:pt x="14284" y="21282"/>
                </a:cubicBezTo>
                <a:lnTo>
                  <a:pt x="15943" y="20567"/>
                </a:lnTo>
                <a:cubicBezTo>
                  <a:pt x="16269" y="20427"/>
                  <a:pt x="16422" y="20010"/>
                  <a:pt x="16311" y="19564"/>
                </a:cubicBezTo>
                <a:lnTo>
                  <a:pt x="15857" y="17724"/>
                </a:lnTo>
                <a:cubicBezTo>
                  <a:pt x="15785" y="17430"/>
                  <a:pt x="15888" y="17124"/>
                  <a:pt x="16116" y="16928"/>
                </a:cubicBezTo>
                <a:cubicBezTo>
                  <a:pt x="16464" y="16627"/>
                  <a:pt x="16789" y="16295"/>
                  <a:pt x="17086" y="15933"/>
                </a:cubicBezTo>
                <a:cubicBezTo>
                  <a:pt x="17277" y="15701"/>
                  <a:pt x="17579" y="15591"/>
                  <a:pt x="17872" y="15655"/>
                </a:cubicBezTo>
                <a:lnTo>
                  <a:pt x="19722" y="16057"/>
                </a:lnTo>
                <a:cubicBezTo>
                  <a:pt x="20169" y="16154"/>
                  <a:pt x="20582" y="15989"/>
                  <a:pt x="20713" y="15659"/>
                </a:cubicBezTo>
                <a:lnTo>
                  <a:pt x="21381" y="13981"/>
                </a:lnTo>
                <a:cubicBezTo>
                  <a:pt x="21511" y="13651"/>
                  <a:pt x="21325" y="13248"/>
                  <a:pt x="20933" y="13012"/>
                </a:cubicBezTo>
                <a:lnTo>
                  <a:pt x="19313" y="12034"/>
                </a:lnTo>
                <a:cubicBezTo>
                  <a:pt x="19055" y="11879"/>
                  <a:pt x="18911" y="11591"/>
                  <a:pt x="18932" y="11290"/>
                </a:cubicBezTo>
                <a:cubicBezTo>
                  <a:pt x="18964" y="10825"/>
                  <a:pt x="18956" y="10360"/>
                  <a:pt x="18910" y="9903"/>
                </a:cubicBezTo>
                <a:cubicBezTo>
                  <a:pt x="18879" y="9602"/>
                  <a:pt x="19015" y="9309"/>
                  <a:pt x="19269" y="9145"/>
                </a:cubicBezTo>
                <a:lnTo>
                  <a:pt x="20863" y="8119"/>
                </a:lnTo>
                <a:cubicBezTo>
                  <a:pt x="21248" y="7871"/>
                  <a:pt x="21422" y="7463"/>
                  <a:pt x="21283" y="7137"/>
                </a:cubicBezTo>
                <a:lnTo>
                  <a:pt x="20568" y="5478"/>
                </a:lnTo>
                <a:cubicBezTo>
                  <a:pt x="20428" y="5153"/>
                  <a:pt x="20011" y="4999"/>
                  <a:pt x="19565" y="5110"/>
                </a:cubicBezTo>
                <a:lnTo>
                  <a:pt x="17720" y="5566"/>
                </a:lnTo>
                <a:cubicBezTo>
                  <a:pt x="17428" y="5638"/>
                  <a:pt x="17122" y="5535"/>
                  <a:pt x="16924" y="5308"/>
                </a:cubicBezTo>
                <a:cubicBezTo>
                  <a:pt x="16623" y="4962"/>
                  <a:pt x="16292" y="4639"/>
                  <a:pt x="15932" y="4344"/>
                </a:cubicBezTo>
                <a:cubicBezTo>
                  <a:pt x="15699" y="4153"/>
                  <a:pt x="15589" y="3851"/>
                  <a:pt x="15652" y="3558"/>
                </a:cubicBezTo>
                <a:lnTo>
                  <a:pt x="16055" y="1702"/>
                </a:lnTo>
                <a:cubicBezTo>
                  <a:pt x="16152" y="1255"/>
                  <a:pt x="15987" y="842"/>
                  <a:pt x="15658" y="710"/>
                </a:cubicBezTo>
                <a:lnTo>
                  <a:pt x="13979" y="43"/>
                </a:lnTo>
                <a:cubicBezTo>
                  <a:pt x="13654" y="-90"/>
                  <a:pt x="13250" y="97"/>
                  <a:pt x="13014" y="489"/>
                </a:cubicBezTo>
                <a:close/>
                <a:moveTo>
                  <a:pt x="13467" y="4937"/>
                </a:moveTo>
                <a:cubicBezTo>
                  <a:pt x="16353" y="6304"/>
                  <a:pt x="17793" y="9646"/>
                  <a:pt x="16805" y="12682"/>
                </a:cubicBezTo>
                <a:cubicBezTo>
                  <a:pt x="15609" y="16354"/>
                  <a:pt x="11464" y="18141"/>
                  <a:pt x="7972" y="16487"/>
                </a:cubicBezTo>
                <a:cubicBezTo>
                  <a:pt x="5086" y="15121"/>
                  <a:pt x="3645" y="11778"/>
                  <a:pt x="4634" y="8742"/>
                </a:cubicBezTo>
                <a:cubicBezTo>
                  <a:pt x="5829" y="5068"/>
                  <a:pt x="9975" y="3283"/>
                  <a:pt x="13467" y="4937"/>
                </a:cubicBezTo>
                <a:close/>
              </a:path>
            </a:pathLst>
          </a:custGeom>
          <a:solidFill>
            <a:sysClr val="window" lastClr="FFFFFF">
              <a:lumMod val="75000"/>
              <a:alpha val="60000"/>
            </a:sys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E789E178-2A04-3941-95C0-C0D069CB12D4}"/>
              </a:ext>
            </a:extLst>
          </p:cNvPr>
          <p:cNvSpPr/>
          <p:nvPr/>
        </p:nvSpPr>
        <p:spPr>
          <a:xfrm>
            <a:off x="4161133" y="3579817"/>
            <a:ext cx="842915" cy="80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04" h="19002" extrusionOk="0">
                <a:moveTo>
                  <a:pt x="5746" y="781"/>
                </a:moveTo>
                <a:cubicBezTo>
                  <a:pt x="10565" y="-1299"/>
                  <a:pt x="16153" y="919"/>
                  <a:pt x="18228" y="5736"/>
                </a:cubicBezTo>
                <a:cubicBezTo>
                  <a:pt x="20302" y="10552"/>
                  <a:pt x="18077" y="16142"/>
                  <a:pt x="13258" y="18221"/>
                </a:cubicBezTo>
                <a:cubicBezTo>
                  <a:pt x="8439" y="20301"/>
                  <a:pt x="2851" y="18083"/>
                  <a:pt x="776" y="13266"/>
                </a:cubicBezTo>
                <a:cubicBezTo>
                  <a:pt x="-1298" y="8450"/>
                  <a:pt x="927" y="2860"/>
                  <a:pt x="5746" y="781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Graphic 60" descr="Puzzle">
            <a:extLst>
              <a:ext uri="{FF2B5EF4-FFF2-40B4-BE49-F238E27FC236}">
                <a16:creationId xmlns:a16="http://schemas.microsoft.com/office/drawing/2014/main" id="{47FE9EC9-B551-3A41-A6CB-953F8A99641F}"/>
              </a:ext>
            </a:extLst>
          </p:cNvPr>
          <p:cNvSpPr/>
          <p:nvPr/>
        </p:nvSpPr>
        <p:spPr>
          <a:xfrm>
            <a:off x="4283968" y="3663108"/>
            <a:ext cx="584060" cy="610455"/>
          </a:xfrm>
          <a:custGeom>
            <a:avLst/>
            <a:gdLst>
              <a:gd name="connsiteX0" fmla="*/ 492443 w 762000"/>
              <a:gd name="connsiteY0" fmla="*/ 578168 h 762000"/>
              <a:gd name="connsiteX1" fmla="*/ 451485 w 762000"/>
              <a:gd name="connsiteY1" fmla="*/ 452438 h 762000"/>
              <a:gd name="connsiteX2" fmla="*/ 458153 w 762000"/>
              <a:gd name="connsiteY2" fmla="*/ 445770 h 762000"/>
              <a:gd name="connsiteX3" fmla="*/ 585788 w 762000"/>
              <a:gd name="connsiteY3" fmla="*/ 484823 h 762000"/>
              <a:gd name="connsiteX4" fmla="*/ 653415 w 762000"/>
              <a:gd name="connsiteY4" fmla="*/ 539115 h 762000"/>
              <a:gd name="connsiteX5" fmla="*/ 762000 w 762000"/>
              <a:gd name="connsiteY5" fmla="*/ 430530 h 762000"/>
              <a:gd name="connsiteX6" fmla="*/ 600075 w 762000"/>
              <a:gd name="connsiteY6" fmla="*/ 268605 h 762000"/>
              <a:gd name="connsiteX7" fmla="*/ 654368 w 762000"/>
              <a:gd name="connsiteY7" fmla="*/ 200978 h 762000"/>
              <a:gd name="connsiteX8" fmla="*/ 693420 w 762000"/>
              <a:gd name="connsiteY8" fmla="*/ 73343 h 762000"/>
              <a:gd name="connsiteX9" fmla="*/ 686753 w 762000"/>
              <a:gd name="connsiteY9" fmla="*/ 66675 h 762000"/>
              <a:gd name="connsiteX10" fmla="*/ 561023 w 762000"/>
              <a:gd name="connsiteY10" fmla="*/ 107632 h 762000"/>
              <a:gd name="connsiteX11" fmla="*/ 493395 w 762000"/>
              <a:gd name="connsiteY11" fmla="*/ 161925 h 762000"/>
              <a:gd name="connsiteX12" fmla="*/ 331470 w 762000"/>
              <a:gd name="connsiteY12" fmla="*/ 0 h 762000"/>
              <a:gd name="connsiteX13" fmla="*/ 221933 w 762000"/>
              <a:gd name="connsiteY13" fmla="*/ 108585 h 762000"/>
              <a:gd name="connsiteX14" fmla="*/ 276225 w 762000"/>
              <a:gd name="connsiteY14" fmla="*/ 176213 h 762000"/>
              <a:gd name="connsiteX15" fmla="*/ 317183 w 762000"/>
              <a:gd name="connsiteY15" fmla="*/ 301943 h 762000"/>
              <a:gd name="connsiteX16" fmla="*/ 310515 w 762000"/>
              <a:gd name="connsiteY16" fmla="*/ 308610 h 762000"/>
              <a:gd name="connsiteX17" fmla="*/ 182880 w 762000"/>
              <a:gd name="connsiteY17" fmla="*/ 269558 h 762000"/>
              <a:gd name="connsiteX18" fmla="*/ 115253 w 762000"/>
              <a:gd name="connsiteY18" fmla="*/ 215265 h 762000"/>
              <a:gd name="connsiteX19" fmla="*/ 0 w 762000"/>
              <a:gd name="connsiteY19" fmla="*/ 331470 h 762000"/>
              <a:gd name="connsiteX20" fmla="*/ 161925 w 762000"/>
              <a:gd name="connsiteY20" fmla="*/ 493395 h 762000"/>
              <a:gd name="connsiteX21" fmla="*/ 107632 w 762000"/>
              <a:gd name="connsiteY21" fmla="*/ 561023 h 762000"/>
              <a:gd name="connsiteX22" fmla="*/ 68580 w 762000"/>
              <a:gd name="connsiteY22" fmla="*/ 688658 h 762000"/>
              <a:gd name="connsiteX23" fmla="*/ 75248 w 762000"/>
              <a:gd name="connsiteY23" fmla="*/ 695325 h 762000"/>
              <a:gd name="connsiteX24" fmla="*/ 200978 w 762000"/>
              <a:gd name="connsiteY24" fmla="*/ 654368 h 762000"/>
              <a:gd name="connsiteX25" fmla="*/ 268605 w 762000"/>
              <a:gd name="connsiteY25" fmla="*/ 600075 h 762000"/>
              <a:gd name="connsiteX26" fmla="*/ 430530 w 762000"/>
              <a:gd name="connsiteY26" fmla="*/ 762000 h 762000"/>
              <a:gd name="connsiteX27" fmla="*/ 546735 w 762000"/>
              <a:gd name="connsiteY27" fmla="*/ 645795 h 762000"/>
              <a:gd name="connsiteX28" fmla="*/ 492443 w 762000"/>
              <a:gd name="connsiteY28" fmla="*/ 578168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62000" h="762000">
                <a:moveTo>
                  <a:pt x="492443" y="578168"/>
                </a:moveTo>
                <a:cubicBezTo>
                  <a:pt x="429578" y="580073"/>
                  <a:pt x="406718" y="499110"/>
                  <a:pt x="451485" y="452438"/>
                </a:cubicBezTo>
                <a:lnTo>
                  <a:pt x="458153" y="445770"/>
                </a:lnTo>
                <a:cubicBezTo>
                  <a:pt x="504825" y="401003"/>
                  <a:pt x="587693" y="421958"/>
                  <a:pt x="585788" y="484823"/>
                </a:cubicBezTo>
                <a:cubicBezTo>
                  <a:pt x="584835" y="521018"/>
                  <a:pt x="627698" y="564833"/>
                  <a:pt x="653415" y="539115"/>
                </a:cubicBezTo>
                <a:lnTo>
                  <a:pt x="762000" y="430530"/>
                </a:lnTo>
                <a:lnTo>
                  <a:pt x="600075" y="268605"/>
                </a:lnTo>
                <a:cubicBezTo>
                  <a:pt x="574358" y="242888"/>
                  <a:pt x="618173" y="200025"/>
                  <a:pt x="654368" y="200978"/>
                </a:cubicBezTo>
                <a:cubicBezTo>
                  <a:pt x="717233" y="202883"/>
                  <a:pt x="738188" y="120015"/>
                  <a:pt x="693420" y="73343"/>
                </a:cubicBezTo>
                <a:lnTo>
                  <a:pt x="686753" y="66675"/>
                </a:lnTo>
                <a:cubicBezTo>
                  <a:pt x="640080" y="21908"/>
                  <a:pt x="559118" y="44768"/>
                  <a:pt x="561023" y="107632"/>
                </a:cubicBezTo>
                <a:cubicBezTo>
                  <a:pt x="561975" y="143828"/>
                  <a:pt x="519113" y="187643"/>
                  <a:pt x="493395" y="161925"/>
                </a:cubicBezTo>
                <a:lnTo>
                  <a:pt x="331470" y="0"/>
                </a:lnTo>
                <a:lnTo>
                  <a:pt x="221933" y="108585"/>
                </a:lnTo>
                <a:cubicBezTo>
                  <a:pt x="196215" y="134303"/>
                  <a:pt x="240030" y="177165"/>
                  <a:pt x="276225" y="176213"/>
                </a:cubicBezTo>
                <a:cubicBezTo>
                  <a:pt x="339090" y="174308"/>
                  <a:pt x="361950" y="255270"/>
                  <a:pt x="317183" y="301943"/>
                </a:cubicBezTo>
                <a:lnTo>
                  <a:pt x="310515" y="308610"/>
                </a:lnTo>
                <a:cubicBezTo>
                  <a:pt x="263843" y="353378"/>
                  <a:pt x="180975" y="332423"/>
                  <a:pt x="182880" y="269558"/>
                </a:cubicBezTo>
                <a:cubicBezTo>
                  <a:pt x="183833" y="233363"/>
                  <a:pt x="140970" y="189548"/>
                  <a:pt x="115253" y="215265"/>
                </a:cubicBezTo>
                <a:lnTo>
                  <a:pt x="0" y="331470"/>
                </a:lnTo>
                <a:lnTo>
                  <a:pt x="161925" y="493395"/>
                </a:lnTo>
                <a:cubicBezTo>
                  <a:pt x="187643" y="519113"/>
                  <a:pt x="143828" y="561975"/>
                  <a:pt x="107632" y="561023"/>
                </a:cubicBezTo>
                <a:cubicBezTo>
                  <a:pt x="44768" y="559118"/>
                  <a:pt x="23813" y="641985"/>
                  <a:pt x="68580" y="688658"/>
                </a:cubicBezTo>
                <a:lnTo>
                  <a:pt x="75248" y="695325"/>
                </a:lnTo>
                <a:cubicBezTo>
                  <a:pt x="121920" y="740093"/>
                  <a:pt x="202883" y="717233"/>
                  <a:pt x="200978" y="654368"/>
                </a:cubicBezTo>
                <a:cubicBezTo>
                  <a:pt x="200025" y="618173"/>
                  <a:pt x="242888" y="574358"/>
                  <a:pt x="268605" y="600075"/>
                </a:cubicBezTo>
                <a:lnTo>
                  <a:pt x="430530" y="762000"/>
                </a:lnTo>
                <a:lnTo>
                  <a:pt x="546735" y="645795"/>
                </a:lnTo>
                <a:cubicBezTo>
                  <a:pt x="572453" y="620078"/>
                  <a:pt x="529590" y="577215"/>
                  <a:pt x="492443" y="578168"/>
                </a:cubicBezTo>
                <a:close/>
              </a:path>
            </a:pathLst>
          </a:custGeom>
          <a:solidFill>
            <a:srgbClr val="000000">
              <a:alpha val="66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8D06329C-D7D7-3D4B-8E54-A845A5F6B383}"/>
              </a:ext>
            </a:extLst>
          </p:cNvPr>
          <p:cNvSpPr/>
          <p:nvPr/>
        </p:nvSpPr>
        <p:spPr>
          <a:xfrm rot="764841">
            <a:off x="716580" y="2040232"/>
            <a:ext cx="2004413" cy="1816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538" extrusionOk="0">
                <a:moveTo>
                  <a:pt x="15876" y="2045"/>
                </a:moveTo>
                <a:lnTo>
                  <a:pt x="14494" y="3256"/>
                </a:lnTo>
                <a:cubicBezTo>
                  <a:pt x="14277" y="3447"/>
                  <a:pt x="13971" y="3495"/>
                  <a:pt x="13700" y="3388"/>
                </a:cubicBezTo>
                <a:cubicBezTo>
                  <a:pt x="13285" y="3224"/>
                  <a:pt x="12858" y="3097"/>
                  <a:pt x="12428" y="3007"/>
                </a:cubicBezTo>
                <a:cubicBezTo>
                  <a:pt x="12142" y="2947"/>
                  <a:pt x="11913" y="2738"/>
                  <a:pt x="11838" y="2455"/>
                </a:cubicBezTo>
                <a:lnTo>
                  <a:pt x="11358" y="677"/>
                </a:lnTo>
                <a:cubicBezTo>
                  <a:pt x="11242" y="250"/>
                  <a:pt x="10918" y="-31"/>
                  <a:pt x="10578" y="2"/>
                </a:cubicBezTo>
                <a:lnTo>
                  <a:pt x="8844" y="175"/>
                </a:lnTo>
                <a:cubicBezTo>
                  <a:pt x="8504" y="208"/>
                  <a:pt x="8240" y="548"/>
                  <a:pt x="8211" y="988"/>
                </a:cubicBezTo>
                <a:lnTo>
                  <a:pt x="8089" y="2830"/>
                </a:lnTo>
                <a:cubicBezTo>
                  <a:pt x="8071" y="3121"/>
                  <a:pt x="7887" y="3372"/>
                  <a:pt x="7619" y="3485"/>
                </a:cubicBezTo>
                <a:cubicBezTo>
                  <a:pt x="7216" y="3659"/>
                  <a:pt x="6826" y="3867"/>
                  <a:pt x="6451" y="4108"/>
                </a:cubicBezTo>
                <a:cubicBezTo>
                  <a:pt x="6207" y="4265"/>
                  <a:pt x="5898" y="4278"/>
                  <a:pt x="5647" y="4134"/>
                </a:cubicBezTo>
                <a:lnTo>
                  <a:pt x="4047" y="3216"/>
                </a:lnTo>
                <a:cubicBezTo>
                  <a:pt x="3664" y="2995"/>
                  <a:pt x="3236" y="3027"/>
                  <a:pt x="3020" y="3291"/>
                </a:cubicBezTo>
                <a:lnTo>
                  <a:pt x="1916" y="4640"/>
                </a:lnTo>
                <a:cubicBezTo>
                  <a:pt x="1700" y="4904"/>
                  <a:pt x="1752" y="5329"/>
                  <a:pt x="2045" y="5662"/>
                </a:cubicBezTo>
                <a:lnTo>
                  <a:pt x="3259" y="7049"/>
                </a:lnTo>
                <a:cubicBezTo>
                  <a:pt x="3450" y="7268"/>
                  <a:pt x="3499" y="7574"/>
                  <a:pt x="3392" y="7843"/>
                </a:cubicBezTo>
                <a:cubicBezTo>
                  <a:pt x="3228" y="8256"/>
                  <a:pt x="3101" y="8681"/>
                  <a:pt x="3010" y="9110"/>
                </a:cubicBezTo>
                <a:cubicBezTo>
                  <a:pt x="2950" y="9394"/>
                  <a:pt x="2739" y="9623"/>
                  <a:pt x="2458" y="9700"/>
                </a:cubicBezTo>
                <a:lnTo>
                  <a:pt x="677" y="10180"/>
                </a:lnTo>
                <a:cubicBezTo>
                  <a:pt x="250" y="10296"/>
                  <a:pt x="-31" y="10620"/>
                  <a:pt x="2" y="10960"/>
                </a:cubicBezTo>
                <a:lnTo>
                  <a:pt x="175" y="12694"/>
                </a:lnTo>
                <a:cubicBezTo>
                  <a:pt x="208" y="13034"/>
                  <a:pt x="548" y="13298"/>
                  <a:pt x="988" y="13327"/>
                </a:cubicBezTo>
                <a:lnTo>
                  <a:pt x="2826" y="13449"/>
                </a:lnTo>
                <a:cubicBezTo>
                  <a:pt x="3117" y="13467"/>
                  <a:pt x="3368" y="13653"/>
                  <a:pt x="3484" y="13921"/>
                </a:cubicBezTo>
                <a:cubicBezTo>
                  <a:pt x="3658" y="14325"/>
                  <a:pt x="3865" y="14719"/>
                  <a:pt x="4108" y="15093"/>
                </a:cubicBezTo>
                <a:cubicBezTo>
                  <a:pt x="4265" y="15338"/>
                  <a:pt x="4278" y="15647"/>
                  <a:pt x="4133" y="15898"/>
                </a:cubicBezTo>
                <a:lnTo>
                  <a:pt x="3216" y="17491"/>
                </a:lnTo>
                <a:cubicBezTo>
                  <a:pt x="2995" y="17874"/>
                  <a:pt x="3027" y="18302"/>
                  <a:pt x="3291" y="18518"/>
                </a:cubicBezTo>
                <a:lnTo>
                  <a:pt x="4640" y="19622"/>
                </a:lnTo>
                <a:cubicBezTo>
                  <a:pt x="4904" y="19838"/>
                  <a:pt x="5329" y="19786"/>
                  <a:pt x="5662" y="19493"/>
                </a:cubicBezTo>
                <a:lnTo>
                  <a:pt x="7040" y="18285"/>
                </a:lnTo>
                <a:cubicBezTo>
                  <a:pt x="7259" y="18094"/>
                  <a:pt x="7565" y="18046"/>
                  <a:pt x="7835" y="18153"/>
                </a:cubicBezTo>
                <a:cubicBezTo>
                  <a:pt x="8251" y="18319"/>
                  <a:pt x="8680" y="18447"/>
                  <a:pt x="9113" y="18539"/>
                </a:cubicBezTo>
                <a:cubicBezTo>
                  <a:pt x="9397" y="18600"/>
                  <a:pt x="9626" y="18810"/>
                  <a:pt x="9703" y="19091"/>
                </a:cubicBezTo>
                <a:lnTo>
                  <a:pt x="10180" y="20861"/>
                </a:lnTo>
                <a:cubicBezTo>
                  <a:pt x="10296" y="21288"/>
                  <a:pt x="10620" y="21569"/>
                  <a:pt x="10960" y="21536"/>
                </a:cubicBezTo>
                <a:lnTo>
                  <a:pt x="12694" y="21363"/>
                </a:lnTo>
                <a:cubicBezTo>
                  <a:pt x="13034" y="21330"/>
                  <a:pt x="13298" y="20990"/>
                  <a:pt x="13327" y="20550"/>
                </a:cubicBezTo>
                <a:lnTo>
                  <a:pt x="13447" y="18725"/>
                </a:lnTo>
                <a:cubicBezTo>
                  <a:pt x="13466" y="18434"/>
                  <a:pt x="13651" y="18183"/>
                  <a:pt x="13919" y="18068"/>
                </a:cubicBezTo>
                <a:cubicBezTo>
                  <a:pt x="14327" y="17892"/>
                  <a:pt x="14724" y="17683"/>
                  <a:pt x="15102" y="17437"/>
                </a:cubicBezTo>
                <a:cubicBezTo>
                  <a:pt x="15346" y="17280"/>
                  <a:pt x="15655" y="17266"/>
                  <a:pt x="15906" y="17410"/>
                </a:cubicBezTo>
                <a:lnTo>
                  <a:pt x="17489" y="18320"/>
                </a:lnTo>
                <a:cubicBezTo>
                  <a:pt x="17872" y="18541"/>
                  <a:pt x="18300" y="18509"/>
                  <a:pt x="18516" y="18245"/>
                </a:cubicBezTo>
                <a:lnTo>
                  <a:pt x="19620" y="16897"/>
                </a:lnTo>
                <a:cubicBezTo>
                  <a:pt x="19836" y="16632"/>
                  <a:pt x="19784" y="16207"/>
                  <a:pt x="19491" y="15875"/>
                </a:cubicBezTo>
                <a:lnTo>
                  <a:pt x="18289" y="14501"/>
                </a:lnTo>
                <a:cubicBezTo>
                  <a:pt x="18098" y="14282"/>
                  <a:pt x="18049" y="13976"/>
                  <a:pt x="18156" y="13707"/>
                </a:cubicBezTo>
                <a:cubicBezTo>
                  <a:pt x="18322" y="13288"/>
                  <a:pt x="18451" y="12858"/>
                  <a:pt x="18543" y="12423"/>
                </a:cubicBezTo>
                <a:cubicBezTo>
                  <a:pt x="18603" y="12137"/>
                  <a:pt x="18812" y="11908"/>
                  <a:pt x="19095" y="11833"/>
                </a:cubicBezTo>
                <a:lnTo>
                  <a:pt x="20861" y="11356"/>
                </a:lnTo>
                <a:cubicBezTo>
                  <a:pt x="21288" y="11241"/>
                  <a:pt x="21569" y="10916"/>
                  <a:pt x="21536" y="10577"/>
                </a:cubicBezTo>
                <a:lnTo>
                  <a:pt x="21363" y="8842"/>
                </a:lnTo>
                <a:cubicBezTo>
                  <a:pt x="21330" y="8502"/>
                  <a:pt x="20990" y="8238"/>
                  <a:pt x="20550" y="8210"/>
                </a:cubicBezTo>
                <a:lnTo>
                  <a:pt x="18720" y="8089"/>
                </a:lnTo>
                <a:cubicBezTo>
                  <a:pt x="18429" y="8071"/>
                  <a:pt x="18178" y="7887"/>
                  <a:pt x="18064" y="7619"/>
                </a:cubicBezTo>
                <a:cubicBezTo>
                  <a:pt x="17889" y="7213"/>
                  <a:pt x="17680" y="6818"/>
                  <a:pt x="17435" y="6441"/>
                </a:cubicBezTo>
                <a:cubicBezTo>
                  <a:pt x="17276" y="6197"/>
                  <a:pt x="17263" y="5888"/>
                  <a:pt x="17409" y="5635"/>
                </a:cubicBezTo>
                <a:lnTo>
                  <a:pt x="18322" y="4046"/>
                </a:lnTo>
                <a:cubicBezTo>
                  <a:pt x="18543" y="3663"/>
                  <a:pt x="18511" y="3234"/>
                  <a:pt x="18247" y="3019"/>
                </a:cubicBezTo>
                <a:lnTo>
                  <a:pt x="16898" y="1915"/>
                </a:lnTo>
                <a:cubicBezTo>
                  <a:pt x="16634" y="1700"/>
                  <a:pt x="16209" y="1754"/>
                  <a:pt x="15876" y="2045"/>
                </a:cubicBezTo>
                <a:close/>
                <a:moveTo>
                  <a:pt x="14991" y="6267"/>
                </a:moveTo>
                <a:cubicBezTo>
                  <a:pt x="17245" y="8368"/>
                  <a:pt x="17591" y="11865"/>
                  <a:pt x="15794" y="14367"/>
                </a:cubicBezTo>
                <a:cubicBezTo>
                  <a:pt x="13620" y="17395"/>
                  <a:pt x="9285" y="17825"/>
                  <a:pt x="6558" y="15282"/>
                </a:cubicBezTo>
                <a:cubicBezTo>
                  <a:pt x="4305" y="13181"/>
                  <a:pt x="3959" y="9685"/>
                  <a:pt x="5755" y="7182"/>
                </a:cubicBezTo>
                <a:cubicBezTo>
                  <a:pt x="7930" y="4155"/>
                  <a:pt x="12265" y="3725"/>
                  <a:pt x="14991" y="6267"/>
                </a:cubicBezTo>
                <a:close/>
              </a:path>
            </a:pathLst>
          </a:custGeom>
          <a:solidFill>
            <a:sysClr val="window" lastClr="FFFFFF">
              <a:lumMod val="75000"/>
              <a:alpha val="60000"/>
            </a:sys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6B7B7B57-DEDF-1845-BE4A-6E4625658437}"/>
              </a:ext>
            </a:extLst>
          </p:cNvPr>
          <p:cNvSpPr/>
          <p:nvPr/>
        </p:nvSpPr>
        <p:spPr>
          <a:xfrm>
            <a:off x="1187624" y="2456976"/>
            <a:ext cx="1054982" cy="978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04" h="19002" extrusionOk="0">
                <a:moveTo>
                  <a:pt x="5746" y="781"/>
                </a:moveTo>
                <a:cubicBezTo>
                  <a:pt x="10565" y="-1299"/>
                  <a:pt x="16153" y="919"/>
                  <a:pt x="18228" y="5736"/>
                </a:cubicBezTo>
                <a:cubicBezTo>
                  <a:pt x="20302" y="10552"/>
                  <a:pt x="18077" y="16142"/>
                  <a:pt x="13258" y="18221"/>
                </a:cubicBezTo>
                <a:cubicBezTo>
                  <a:pt x="8439" y="20301"/>
                  <a:pt x="2851" y="18083"/>
                  <a:pt x="776" y="13266"/>
                </a:cubicBezTo>
                <a:cubicBezTo>
                  <a:pt x="-1298" y="8450"/>
                  <a:pt x="927" y="2860"/>
                  <a:pt x="5746" y="781"/>
                </a:cubicBezTo>
                <a:close/>
              </a:path>
            </a:pathLst>
          </a:custGeom>
          <a:gradFill rotWithShape="1">
            <a:gsLst>
              <a:gs pos="0">
                <a:srgbClr val="3A5C84">
                  <a:satMod val="103000"/>
                  <a:lumMod val="102000"/>
                  <a:tint val="94000"/>
                </a:srgbClr>
              </a:gs>
              <a:gs pos="15000">
                <a:schemeClr val="accent2">
                  <a:lumMod val="5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17BA29BD-1291-3F49-BD81-8443EEFD8701}"/>
              </a:ext>
            </a:extLst>
          </p:cNvPr>
          <p:cNvSpPr/>
          <p:nvPr/>
        </p:nvSpPr>
        <p:spPr>
          <a:xfrm>
            <a:off x="3037721" y="1799012"/>
            <a:ext cx="1067952" cy="1060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82" h="20579" extrusionOk="0">
                <a:moveTo>
                  <a:pt x="9277" y="51"/>
                </a:moveTo>
                <a:cubicBezTo>
                  <a:pt x="14932" y="-511"/>
                  <a:pt x="19971" y="3617"/>
                  <a:pt x="20531" y="9272"/>
                </a:cubicBezTo>
                <a:cubicBezTo>
                  <a:pt x="21091" y="14926"/>
                  <a:pt x="16960" y="19965"/>
                  <a:pt x="11305" y="20527"/>
                </a:cubicBezTo>
                <a:cubicBezTo>
                  <a:pt x="5650" y="21089"/>
                  <a:pt x="611" y="16961"/>
                  <a:pt x="51" y="11306"/>
                </a:cubicBezTo>
                <a:cubicBezTo>
                  <a:pt x="-509" y="5652"/>
                  <a:pt x="3622" y="613"/>
                  <a:pt x="9277" y="51"/>
                </a:cubicBezTo>
                <a:close/>
              </a:path>
            </a:pathLst>
          </a:custGeom>
          <a:gradFill rotWithShape="1">
            <a:gsLst>
              <a:gs pos="0">
                <a:srgbClr val="A2B969">
                  <a:satMod val="103000"/>
                  <a:lumMod val="102000"/>
                  <a:tint val="94000"/>
                </a:srgbClr>
              </a:gs>
              <a:gs pos="50000">
                <a:srgbClr val="A2B969">
                  <a:satMod val="110000"/>
                  <a:lumMod val="100000"/>
                  <a:shade val="100000"/>
                </a:srgbClr>
              </a:gs>
              <a:gs pos="100000">
                <a:srgbClr val="A2B969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5F1C8E33-7709-2A4C-A4C2-E82F5B755B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ysClr val="windowText" lastClr="000000">
                <a:lumMod val="75000"/>
                <a:lumOff val="25000"/>
                <a:tint val="45000"/>
                <a:satMod val="400000"/>
              </a:sys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66" y="2622319"/>
            <a:ext cx="636318" cy="636318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B97251F7-FFF7-584E-890D-8756B7D1D697}"/>
              </a:ext>
            </a:extLst>
          </p:cNvPr>
          <p:cNvSpPr txBox="1"/>
          <p:nvPr/>
        </p:nvSpPr>
        <p:spPr>
          <a:xfrm>
            <a:off x="1735881" y="2010723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👁‍🗨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 </a:t>
            </a:r>
            <a:r>
              <a:rPr kumimoji="0" lang="fr-FR" sz="1200" b="0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Natacha </a:t>
            </a:r>
            <a:r>
              <a:rPr kumimoji="0" lang="fr-FR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Pontonnier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9F596F3-9807-AA46-B6C0-C6854508A053}"/>
              </a:ext>
            </a:extLst>
          </p:cNvPr>
          <p:cNvSpPr txBox="1"/>
          <p:nvPr/>
        </p:nvSpPr>
        <p:spPr>
          <a:xfrm>
            <a:off x="6947767" y="1662271"/>
            <a:ext cx="1819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👁‍🗨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 </a:t>
            </a:r>
            <a:r>
              <a:rPr kumimoji="0" lang="fr-FR" sz="1200" b="0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Yann Arzel </a:t>
            </a:r>
            <a:r>
              <a:rPr kumimoji="0" lang="fr-FR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Le </a:t>
            </a:r>
            <a:r>
              <a:rPr kumimoji="0" lang="fr-FR" sz="1200" b="1" i="0" u="sng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Villio</a:t>
            </a:r>
            <a:endParaRPr kumimoji="0" lang="fr-FR" sz="1200" b="1" i="0" u="sng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Helvetica 75"/>
              <a:ea typeface="+mn-ea"/>
              <a:cs typeface="+mn-cs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803943B-E1EC-2E48-A669-4209C00095E6}"/>
              </a:ext>
            </a:extLst>
          </p:cNvPr>
          <p:cNvSpPr txBox="1"/>
          <p:nvPr/>
        </p:nvSpPr>
        <p:spPr>
          <a:xfrm>
            <a:off x="197674" y="2012943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👁‍🗨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 </a:t>
            </a:r>
            <a:r>
              <a:rPr kumimoji="0" lang="fr-FR" sz="1100" b="0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Thomas </a:t>
            </a:r>
            <a:r>
              <a:rPr kumimoji="0" lang="fr-FR" sz="1100" b="1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Garnier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BD42A641-44DD-484A-A65B-2EBEBC9A0E0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011" y="2141772"/>
            <a:ext cx="680467" cy="680467"/>
          </a:xfrm>
          <a:prstGeom prst="rect">
            <a:avLst/>
          </a:prstGeom>
        </p:spPr>
      </p:pic>
      <p:sp>
        <p:nvSpPr>
          <p:cNvPr id="35" name="Freeform: Shape 75">
            <a:extLst>
              <a:ext uri="{FF2B5EF4-FFF2-40B4-BE49-F238E27FC236}">
                <a16:creationId xmlns:a16="http://schemas.microsoft.com/office/drawing/2014/main" id="{102292D5-9252-3F40-B281-300B9A98DBA6}"/>
              </a:ext>
            </a:extLst>
          </p:cNvPr>
          <p:cNvSpPr/>
          <p:nvPr/>
        </p:nvSpPr>
        <p:spPr>
          <a:xfrm>
            <a:off x="3245998" y="2085176"/>
            <a:ext cx="651284" cy="486574"/>
          </a:xfrm>
          <a:custGeom>
            <a:avLst/>
            <a:gdLst>
              <a:gd name="connsiteX0" fmla="*/ 400050 w 800100"/>
              <a:gd name="connsiteY0" fmla="*/ 327660 h 499110"/>
              <a:gd name="connsiteX1" fmla="*/ 470535 w 800100"/>
              <a:gd name="connsiteY1" fmla="*/ 339090 h 499110"/>
              <a:gd name="connsiteX2" fmla="*/ 554355 w 800100"/>
              <a:gd name="connsiteY2" fmla="*/ 379095 h 499110"/>
              <a:gd name="connsiteX3" fmla="*/ 571500 w 800100"/>
              <a:gd name="connsiteY3" fmla="*/ 413385 h 499110"/>
              <a:gd name="connsiteX4" fmla="*/ 571500 w 800100"/>
              <a:gd name="connsiteY4" fmla="*/ 499110 h 499110"/>
              <a:gd name="connsiteX5" fmla="*/ 228600 w 800100"/>
              <a:gd name="connsiteY5" fmla="*/ 499110 h 499110"/>
              <a:gd name="connsiteX6" fmla="*/ 228600 w 800100"/>
              <a:gd name="connsiteY6" fmla="*/ 413385 h 499110"/>
              <a:gd name="connsiteX7" fmla="*/ 245745 w 800100"/>
              <a:gd name="connsiteY7" fmla="*/ 379095 h 499110"/>
              <a:gd name="connsiteX8" fmla="*/ 329565 w 800100"/>
              <a:gd name="connsiteY8" fmla="*/ 339090 h 499110"/>
              <a:gd name="connsiteX9" fmla="*/ 400050 w 800100"/>
              <a:gd name="connsiteY9" fmla="*/ 327660 h 499110"/>
              <a:gd name="connsiteX10" fmla="*/ 628650 w 800100"/>
              <a:gd name="connsiteY10" fmla="*/ 194310 h 499110"/>
              <a:gd name="connsiteX11" fmla="*/ 699135 w 800100"/>
              <a:gd name="connsiteY11" fmla="*/ 205740 h 499110"/>
              <a:gd name="connsiteX12" fmla="*/ 782955 w 800100"/>
              <a:gd name="connsiteY12" fmla="*/ 245745 h 499110"/>
              <a:gd name="connsiteX13" fmla="*/ 800100 w 800100"/>
              <a:gd name="connsiteY13" fmla="*/ 280035 h 499110"/>
              <a:gd name="connsiteX14" fmla="*/ 800100 w 800100"/>
              <a:gd name="connsiteY14" fmla="*/ 365760 h 499110"/>
              <a:gd name="connsiteX15" fmla="*/ 592455 w 800100"/>
              <a:gd name="connsiteY15" fmla="*/ 365760 h 499110"/>
              <a:gd name="connsiteX16" fmla="*/ 577215 w 800100"/>
              <a:gd name="connsiteY16" fmla="*/ 348615 h 499110"/>
              <a:gd name="connsiteX17" fmla="*/ 489585 w 800100"/>
              <a:gd name="connsiteY17" fmla="*/ 304800 h 499110"/>
              <a:gd name="connsiteX18" fmla="*/ 523875 w 800100"/>
              <a:gd name="connsiteY18" fmla="*/ 220980 h 499110"/>
              <a:gd name="connsiteX19" fmla="*/ 523875 w 800100"/>
              <a:gd name="connsiteY19" fmla="*/ 219075 h 499110"/>
              <a:gd name="connsiteX20" fmla="*/ 558165 w 800100"/>
              <a:gd name="connsiteY20" fmla="*/ 205740 h 499110"/>
              <a:gd name="connsiteX21" fmla="*/ 628650 w 800100"/>
              <a:gd name="connsiteY21" fmla="*/ 194310 h 499110"/>
              <a:gd name="connsiteX22" fmla="*/ 171450 w 800100"/>
              <a:gd name="connsiteY22" fmla="*/ 194310 h 499110"/>
              <a:gd name="connsiteX23" fmla="*/ 241935 w 800100"/>
              <a:gd name="connsiteY23" fmla="*/ 205740 h 499110"/>
              <a:gd name="connsiteX24" fmla="*/ 276225 w 800100"/>
              <a:gd name="connsiteY24" fmla="*/ 217170 h 499110"/>
              <a:gd name="connsiteX25" fmla="*/ 276225 w 800100"/>
              <a:gd name="connsiteY25" fmla="*/ 220980 h 499110"/>
              <a:gd name="connsiteX26" fmla="*/ 310515 w 800100"/>
              <a:gd name="connsiteY26" fmla="*/ 304800 h 499110"/>
              <a:gd name="connsiteX27" fmla="*/ 222885 w 800100"/>
              <a:gd name="connsiteY27" fmla="*/ 348615 h 499110"/>
              <a:gd name="connsiteX28" fmla="*/ 205740 w 800100"/>
              <a:gd name="connsiteY28" fmla="*/ 365760 h 499110"/>
              <a:gd name="connsiteX29" fmla="*/ 0 w 800100"/>
              <a:gd name="connsiteY29" fmla="*/ 365760 h 499110"/>
              <a:gd name="connsiteX30" fmla="*/ 0 w 800100"/>
              <a:gd name="connsiteY30" fmla="*/ 280035 h 499110"/>
              <a:gd name="connsiteX31" fmla="*/ 17145 w 800100"/>
              <a:gd name="connsiteY31" fmla="*/ 245745 h 499110"/>
              <a:gd name="connsiteX32" fmla="*/ 100965 w 800100"/>
              <a:gd name="connsiteY32" fmla="*/ 205740 h 499110"/>
              <a:gd name="connsiteX33" fmla="*/ 171450 w 800100"/>
              <a:gd name="connsiteY33" fmla="*/ 194310 h 499110"/>
              <a:gd name="connsiteX34" fmla="*/ 400050 w 800100"/>
              <a:gd name="connsiteY34" fmla="*/ 133350 h 499110"/>
              <a:gd name="connsiteX35" fmla="*/ 485775 w 800100"/>
              <a:gd name="connsiteY35" fmla="*/ 219075 h 499110"/>
              <a:gd name="connsiteX36" fmla="*/ 400050 w 800100"/>
              <a:gd name="connsiteY36" fmla="*/ 304800 h 499110"/>
              <a:gd name="connsiteX37" fmla="*/ 314325 w 800100"/>
              <a:gd name="connsiteY37" fmla="*/ 219075 h 499110"/>
              <a:gd name="connsiteX38" fmla="*/ 400050 w 800100"/>
              <a:gd name="connsiteY38" fmla="*/ 133350 h 499110"/>
              <a:gd name="connsiteX39" fmla="*/ 628650 w 800100"/>
              <a:gd name="connsiteY39" fmla="*/ 0 h 499110"/>
              <a:gd name="connsiteX40" fmla="*/ 714375 w 800100"/>
              <a:gd name="connsiteY40" fmla="*/ 85725 h 499110"/>
              <a:gd name="connsiteX41" fmla="*/ 628650 w 800100"/>
              <a:gd name="connsiteY41" fmla="*/ 171450 h 499110"/>
              <a:gd name="connsiteX42" fmla="*/ 542925 w 800100"/>
              <a:gd name="connsiteY42" fmla="*/ 85725 h 499110"/>
              <a:gd name="connsiteX43" fmla="*/ 628650 w 800100"/>
              <a:gd name="connsiteY43" fmla="*/ 0 h 499110"/>
              <a:gd name="connsiteX44" fmla="*/ 171450 w 800100"/>
              <a:gd name="connsiteY44" fmla="*/ 0 h 499110"/>
              <a:gd name="connsiteX45" fmla="*/ 257175 w 800100"/>
              <a:gd name="connsiteY45" fmla="*/ 85725 h 499110"/>
              <a:gd name="connsiteX46" fmla="*/ 171450 w 800100"/>
              <a:gd name="connsiteY46" fmla="*/ 171450 h 499110"/>
              <a:gd name="connsiteX47" fmla="*/ 85725 w 800100"/>
              <a:gd name="connsiteY47" fmla="*/ 85725 h 499110"/>
              <a:gd name="connsiteX48" fmla="*/ 171450 w 800100"/>
              <a:gd name="connsiteY48" fmla="*/ 0 h 4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00100" h="499110">
                <a:moveTo>
                  <a:pt x="400050" y="327660"/>
                </a:moveTo>
                <a:cubicBezTo>
                  <a:pt x="424815" y="327660"/>
                  <a:pt x="449580" y="333375"/>
                  <a:pt x="470535" y="339090"/>
                </a:cubicBezTo>
                <a:cubicBezTo>
                  <a:pt x="501015" y="346710"/>
                  <a:pt x="531495" y="360045"/>
                  <a:pt x="554355" y="379095"/>
                </a:cubicBezTo>
                <a:cubicBezTo>
                  <a:pt x="565785" y="386715"/>
                  <a:pt x="571500" y="400050"/>
                  <a:pt x="571500" y="413385"/>
                </a:cubicBezTo>
                <a:lnTo>
                  <a:pt x="571500" y="499110"/>
                </a:lnTo>
                <a:lnTo>
                  <a:pt x="228600" y="499110"/>
                </a:lnTo>
                <a:lnTo>
                  <a:pt x="228600" y="413385"/>
                </a:lnTo>
                <a:cubicBezTo>
                  <a:pt x="228600" y="400050"/>
                  <a:pt x="234315" y="388620"/>
                  <a:pt x="245745" y="379095"/>
                </a:cubicBezTo>
                <a:cubicBezTo>
                  <a:pt x="270510" y="361950"/>
                  <a:pt x="299085" y="346710"/>
                  <a:pt x="329565" y="339090"/>
                </a:cubicBezTo>
                <a:cubicBezTo>
                  <a:pt x="352425" y="331470"/>
                  <a:pt x="377190" y="327660"/>
                  <a:pt x="400050" y="327660"/>
                </a:cubicBezTo>
                <a:close/>
                <a:moveTo>
                  <a:pt x="628650" y="194310"/>
                </a:moveTo>
                <a:cubicBezTo>
                  <a:pt x="653415" y="194310"/>
                  <a:pt x="678180" y="200025"/>
                  <a:pt x="699135" y="205740"/>
                </a:cubicBezTo>
                <a:cubicBezTo>
                  <a:pt x="729615" y="213360"/>
                  <a:pt x="760095" y="226695"/>
                  <a:pt x="782955" y="245745"/>
                </a:cubicBezTo>
                <a:cubicBezTo>
                  <a:pt x="794385" y="253365"/>
                  <a:pt x="800100" y="266700"/>
                  <a:pt x="800100" y="280035"/>
                </a:cubicBezTo>
                <a:lnTo>
                  <a:pt x="800100" y="365760"/>
                </a:lnTo>
                <a:lnTo>
                  <a:pt x="592455" y="365760"/>
                </a:lnTo>
                <a:cubicBezTo>
                  <a:pt x="588645" y="358140"/>
                  <a:pt x="582930" y="354330"/>
                  <a:pt x="577215" y="348615"/>
                </a:cubicBezTo>
                <a:cubicBezTo>
                  <a:pt x="554355" y="331470"/>
                  <a:pt x="525780" y="316230"/>
                  <a:pt x="489585" y="304800"/>
                </a:cubicBezTo>
                <a:cubicBezTo>
                  <a:pt x="510540" y="283845"/>
                  <a:pt x="523875" y="253365"/>
                  <a:pt x="523875" y="220980"/>
                </a:cubicBezTo>
                <a:lnTo>
                  <a:pt x="523875" y="219075"/>
                </a:lnTo>
                <a:cubicBezTo>
                  <a:pt x="535305" y="213360"/>
                  <a:pt x="546735" y="209550"/>
                  <a:pt x="558165" y="205740"/>
                </a:cubicBezTo>
                <a:cubicBezTo>
                  <a:pt x="581025" y="198120"/>
                  <a:pt x="605790" y="194310"/>
                  <a:pt x="628650" y="194310"/>
                </a:cubicBezTo>
                <a:close/>
                <a:moveTo>
                  <a:pt x="171450" y="194310"/>
                </a:moveTo>
                <a:cubicBezTo>
                  <a:pt x="196215" y="194310"/>
                  <a:pt x="220980" y="200025"/>
                  <a:pt x="241935" y="205740"/>
                </a:cubicBezTo>
                <a:cubicBezTo>
                  <a:pt x="253365" y="207645"/>
                  <a:pt x="264795" y="213360"/>
                  <a:pt x="276225" y="217170"/>
                </a:cubicBezTo>
                <a:cubicBezTo>
                  <a:pt x="276225" y="219075"/>
                  <a:pt x="276225" y="219075"/>
                  <a:pt x="276225" y="220980"/>
                </a:cubicBezTo>
                <a:cubicBezTo>
                  <a:pt x="276225" y="253365"/>
                  <a:pt x="289560" y="281940"/>
                  <a:pt x="310515" y="304800"/>
                </a:cubicBezTo>
                <a:cubicBezTo>
                  <a:pt x="280035" y="314325"/>
                  <a:pt x="249555" y="329565"/>
                  <a:pt x="222885" y="348615"/>
                </a:cubicBezTo>
                <a:cubicBezTo>
                  <a:pt x="215265" y="354330"/>
                  <a:pt x="211455" y="358140"/>
                  <a:pt x="205740" y="365760"/>
                </a:cubicBezTo>
                <a:lnTo>
                  <a:pt x="0" y="365760"/>
                </a:lnTo>
                <a:lnTo>
                  <a:pt x="0" y="280035"/>
                </a:lnTo>
                <a:cubicBezTo>
                  <a:pt x="0" y="266700"/>
                  <a:pt x="5715" y="253365"/>
                  <a:pt x="17145" y="245745"/>
                </a:cubicBezTo>
                <a:cubicBezTo>
                  <a:pt x="41910" y="228600"/>
                  <a:pt x="70485" y="215265"/>
                  <a:pt x="100965" y="205740"/>
                </a:cubicBezTo>
                <a:cubicBezTo>
                  <a:pt x="123825" y="198120"/>
                  <a:pt x="148590" y="194310"/>
                  <a:pt x="171450" y="194310"/>
                </a:cubicBezTo>
                <a:close/>
                <a:moveTo>
                  <a:pt x="400050" y="133350"/>
                </a:moveTo>
                <a:cubicBezTo>
                  <a:pt x="447395" y="133350"/>
                  <a:pt x="485775" y="171730"/>
                  <a:pt x="485775" y="219075"/>
                </a:cubicBezTo>
                <a:cubicBezTo>
                  <a:pt x="485775" y="266420"/>
                  <a:pt x="447395" y="304800"/>
                  <a:pt x="400050" y="304800"/>
                </a:cubicBezTo>
                <a:cubicBezTo>
                  <a:pt x="352705" y="304800"/>
                  <a:pt x="314325" y="266420"/>
                  <a:pt x="314325" y="219075"/>
                </a:cubicBezTo>
                <a:cubicBezTo>
                  <a:pt x="314325" y="171730"/>
                  <a:pt x="352705" y="133350"/>
                  <a:pt x="400050" y="133350"/>
                </a:cubicBezTo>
                <a:close/>
                <a:moveTo>
                  <a:pt x="628650" y="0"/>
                </a:moveTo>
                <a:cubicBezTo>
                  <a:pt x="675995" y="0"/>
                  <a:pt x="714375" y="38380"/>
                  <a:pt x="714375" y="85725"/>
                </a:cubicBezTo>
                <a:cubicBezTo>
                  <a:pt x="714375" y="133070"/>
                  <a:pt x="675995" y="171450"/>
                  <a:pt x="628650" y="171450"/>
                </a:cubicBezTo>
                <a:cubicBezTo>
                  <a:pt x="581305" y="171450"/>
                  <a:pt x="542925" y="133070"/>
                  <a:pt x="542925" y="85725"/>
                </a:cubicBezTo>
                <a:cubicBezTo>
                  <a:pt x="542925" y="38380"/>
                  <a:pt x="581305" y="0"/>
                  <a:pt x="628650" y="0"/>
                </a:cubicBezTo>
                <a:close/>
                <a:moveTo>
                  <a:pt x="171450" y="0"/>
                </a:moveTo>
                <a:cubicBezTo>
                  <a:pt x="218795" y="0"/>
                  <a:pt x="257175" y="38380"/>
                  <a:pt x="257175" y="85725"/>
                </a:cubicBezTo>
                <a:cubicBezTo>
                  <a:pt x="257175" y="133070"/>
                  <a:pt x="218795" y="171450"/>
                  <a:pt x="171450" y="171450"/>
                </a:cubicBezTo>
                <a:cubicBezTo>
                  <a:pt x="124105" y="171450"/>
                  <a:pt x="85725" y="133070"/>
                  <a:pt x="85725" y="85725"/>
                </a:cubicBezTo>
                <a:cubicBezTo>
                  <a:pt x="85725" y="38380"/>
                  <a:pt x="124105" y="0"/>
                  <a:pt x="171450" y="0"/>
                </a:cubicBezTo>
                <a:close/>
              </a:path>
            </a:pathLst>
          </a:custGeom>
          <a:solidFill>
            <a:srgbClr val="000000">
              <a:alpha val="66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AF5E018-81B2-664F-A034-23093BD12943}"/>
              </a:ext>
            </a:extLst>
          </p:cNvPr>
          <p:cNvSpPr txBox="1"/>
          <p:nvPr/>
        </p:nvSpPr>
        <p:spPr>
          <a:xfrm>
            <a:off x="213461" y="694620"/>
            <a:ext cx="8593375" cy="3710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fr-F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</a:t>
            </a:r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6188A6F6-E2D4-F541-8E05-AAC579C27850}"/>
              </a:ext>
            </a:extLst>
          </p:cNvPr>
          <p:cNvSpPr/>
          <p:nvPr/>
        </p:nvSpPr>
        <p:spPr>
          <a:xfrm>
            <a:off x="6258773" y="575064"/>
            <a:ext cx="740724" cy="760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04" h="19002" extrusionOk="0">
                <a:moveTo>
                  <a:pt x="5746" y="781"/>
                </a:moveTo>
                <a:cubicBezTo>
                  <a:pt x="10565" y="-1299"/>
                  <a:pt x="16153" y="919"/>
                  <a:pt x="18228" y="5736"/>
                </a:cubicBezTo>
                <a:cubicBezTo>
                  <a:pt x="20302" y="10552"/>
                  <a:pt x="18077" y="16142"/>
                  <a:pt x="13258" y="18221"/>
                </a:cubicBezTo>
                <a:cubicBezTo>
                  <a:pt x="8439" y="20301"/>
                  <a:pt x="2851" y="18083"/>
                  <a:pt x="776" y="13266"/>
                </a:cubicBezTo>
                <a:cubicBezTo>
                  <a:pt x="-1298" y="8450"/>
                  <a:pt x="927" y="2860"/>
                  <a:pt x="5746" y="781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8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rgbClr val="00000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2E9F4687-481A-D747-B218-07EFA4B0E5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7" b="89905" l="2185" r="98824"/>
                    </a14:imgEffect>
                  </a14:imgLayer>
                </a14:imgProps>
              </a:ext>
            </a:extLst>
          </a:blip>
          <a:srcRect t="17801" b="20600"/>
          <a:stretch/>
        </p:blipFill>
        <p:spPr>
          <a:xfrm>
            <a:off x="6361840" y="694620"/>
            <a:ext cx="562894" cy="490677"/>
          </a:xfrm>
          <a:prstGeom prst="rect">
            <a:avLst/>
          </a:prstGeom>
        </p:spPr>
      </p:pic>
      <p:sp>
        <p:nvSpPr>
          <p:cNvPr id="65" name="Shape">
            <a:extLst>
              <a:ext uri="{FF2B5EF4-FFF2-40B4-BE49-F238E27FC236}">
                <a16:creationId xmlns:a16="http://schemas.microsoft.com/office/drawing/2014/main" id="{F145A7B5-1D3C-D242-B40A-0C61CC7397D9}"/>
              </a:ext>
            </a:extLst>
          </p:cNvPr>
          <p:cNvSpPr/>
          <p:nvPr/>
        </p:nvSpPr>
        <p:spPr>
          <a:xfrm rot="19300907">
            <a:off x="2635569" y="3629061"/>
            <a:ext cx="748917" cy="704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421" extrusionOk="0">
                <a:moveTo>
                  <a:pt x="13014" y="489"/>
                </a:moveTo>
                <a:lnTo>
                  <a:pt x="12029" y="2119"/>
                </a:lnTo>
                <a:cubicBezTo>
                  <a:pt x="11874" y="2376"/>
                  <a:pt x="11587" y="2519"/>
                  <a:pt x="11286" y="2500"/>
                </a:cubicBezTo>
                <a:cubicBezTo>
                  <a:pt x="10825" y="2468"/>
                  <a:pt x="10364" y="2476"/>
                  <a:pt x="9911" y="2523"/>
                </a:cubicBezTo>
                <a:cubicBezTo>
                  <a:pt x="9611" y="2554"/>
                  <a:pt x="9317" y="2418"/>
                  <a:pt x="9153" y="2164"/>
                </a:cubicBezTo>
                <a:lnTo>
                  <a:pt x="8120" y="559"/>
                </a:lnTo>
                <a:cubicBezTo>
                  <a:pt x="7872" y="174"/>
                  <a:pt x="7464" y="0"/>
                  <a:pt x="7138" y="140"/>
                </a:cubicBezTo>
                <a:lnTo>
                  <a:pt x="5479" y="854"/>
                </a:lnTo>
                <a:cubicBezTo>
                  <a:pt x="5153" y="994"/>
                  <a:pt x="5000" y="1411"/>
                  <a:pt x="5110" y="1857"/>
                </a:cubicBezTo>
                <a:lnTo>
                  <a:pt x="5569" y="3714"/>
                </a:lnTo>
                <a:cubicBezTo>
                  <a:pt x="5641" y="4006"/>
                  <a:pt x="5538" y="4312"/>
                  <a:pt x="5311" y="4510"/>
                </a:cubicBezTo>
                <a:cubicBezTo>
                  <a:pt x="4968" y="4808"/>
                  <a:pt x="4648" y="5136"/>
                  <a:pt x="4354" y="5492"/>
                </a:cubicBezTo>
                <a:cubicBezTo>
                  <a:pt x="4163" y="5725"/>
                  <a:pt x="3861" y="5834"/>
                  <a:pt x="3568" y="5770"/>
                </a:cubicBezTo>
                <a:lnTo>
                  <a:pt x="1700" y="5365"/>
                </a:lnTo>
                <a:cubicBezTo>
                  <a:pt x="1253" y="5268"/>
                  <a:pt x="840" y="5433"/>
                  <a:pt x="709" y="5762"/>
                </a:cubicBezTo>
                <a:lnTo>
                  <a:pt x="41" y="7440"/>
                </a:lnTo>
                <a:cubicBezTo>
                  <a:pt x="-89" y="7770"/>
                  <a:pt x="97" y="8173"/>
                  <a:pt x="489" y="8410"/>
                </a:cubicBezTo>
                <a:lnTo>
                  <a:pt x="2124" y="9397"/>
                </a:lnTo>
                <a:cubicBezTo>
                  <a:pt x="2382" y="9552"/>
                  <a:pt x="2526" y="9840"/>
                  <a:pt x="2505" y="10139"/>
                </a:cubicBezTo>
                <a:cubicBezTo>
                  <a:pt x="2473" y="10599"/>
                  <a:pt x="2482" y="11058"/>
                  <a:pt x="2526" y="11510"/>
                </a:cubicBezTo>
                <a:cubicBezTo>
                  <a:pt x="2556" y="11811"/>
                  <a:pt x="2421" y="12103"/>
                  <a:pt x="2167" y="12267"/>
                </a:cubicBezTo>
                <a:lnTo>
                  <a:pt x="558" y="13301"/>
                </a:lnTo>
                <a:cubicBezTo>
                  <a:pt x="173" y="13549"/>
                  <a:pt x="-2" y="13957"/>
                  <a:pt x="138" y="14283"/>
                </a:cubicBezTo>
                <a:lnTo>
                  <a:pt x="853" y="15942"/>
                </a:lnTo>
                <a:cubicBezTo>
                  <a:pt x="993" y="16267"/>
                  <a:pt x="1410" y="16421"/>
                  <a:pt x="1856" y="16310"/>
                </a:cubicBezTo>
                <a:lnTo>
                  <a:pt x="3709" y="15853"/>
                </a:lnTo>
                <a:cubicBezTo>
                  <a:pt x="4002" y="15781"/>
                  <a:pt x="4308" y="15884"/>
                  <a:pt x="4505" y="16112"/>
                </a:cubicBezTo>
                <a:cubicBezTo>
                  <a:pt x="4804" y="16457"/>
                  <a:pt x="5133" y="16780"/>
                  <a:pt x="5490" y="17073"/>
                </a:cubicBezTo>
                <a:cubicBezTo>
                  <a:pt x="5721" y="17264"/>
                  <a:pt x="5832" y="17566"/>
                  <a:pt x="5768" y="17860"/>
                </a:cubicBezTo>
                <a:lnTo>
                  <a:pt x="5364" y="19721"/>
                </a:lnTo>
                <a:cubicBezTo>
                  <a:pt x="5267" y="20168"/>
                  <a:pt x="5432" y="20581"/>
                  <a:pt x="5761" y="20712"/>
                </a:cubicBezTo>
                <a:lnTo>
                  <a:pt x="7440" y="21380"/>
                </a:lnTo>
                <a:cubicBezTo>
                  <a:pt x="7770" y="21510"/>
                  <a:pt x="8173" y="21324"/>
                  <a:pt x="8410" y="20933"/>
                </a:cubicBezTo>
                <a:lnTo>
                  <a:pt x="9392" y="19307"/>
                </a:lnTo>
                <a:cubicBezTo>
                  <a:pt x="9547" y="19049"/>
                  <a:pt x="9835" y="18905"/>
                  <a:pt x="10136" y="18926"/>
                </a:cubicBezTo>
                <a:cubicBezTo>
                  <a:pt x="10600" y="18958"/>
                  <a:pt x="11062" y="18951"/>
                  <a:pt x="11518" y="18905"/>
                </a:cubicBezTo>
                <a:cubicBezTo>
                  <a:pt x="11818" y="18875"/>
                  <a:pt x="12111" y="19010"/>
                  <a:pt x="12274" y="19264"/>
                </a:cubicBezTo>
                <a:lnTo>
                  <a:pt x="13302" y="20862"/>
                </a:lnTo>
                <a:cubicBezTo>
                  <a:pt x="13550" y="21247"/>
                  <a:pt x="13958" y="21421"/>
                  <a:pt x="14284" y="21282"/>
                </a:cubicBezTo>
                <a:lnTo>
                  <a:pt x="15943" y="20567"/>
                </a:lnTo>
                <a:cubicBezTo>
                  <a:pt x="16269" y="20427"/>
                  <a:pt x="16422" y="20010"/>
                  <a:pt x="16311" y="19564"/>
                </a:cubicBezTo>
                <a:lnTo>
                  <a:pt x="15857" y="17724"/>
                </a:lnTo>
                <a:cubicBezTo>
                  <a:pt x="15785" y="17430"/>
                  <a:pt x="15888" y="17124"/>
                  <a:pt x="16116" y="16928"/>
                </a:cubicBezTo>
                <a:cubicBezTo>
                  <a:pt x="16464" y="16627"/>
                  <a:pt x="16789" y="16295"/>
                  <a:pt x="17086" y="15933"/>
                </a:cubicBezTo>
                <a:cubicBezTo>
                  <a:pt x="17277" y="15701"/>
                  <a:pt x="17579" y="15591"/>
                  <a:pt x="17872" y="15655"/>
                </a:cubicBezTo>
                <a:lnTo>
                  <a:pt x="19722" y="16057"/>
                </a:lnTo>
                <a:cubicBezTo>
                  <a:pt x="20169" y="16154"/>
                  <a:pt x="20582" y="15989"/>
                  <a:pt x="20713" y="15659"/>
                </a:cubicBezTo>
                <a:lnTo>
                  <a:pt x="21381" y="13981"/>
                </a:lnTo>
                <a:cubicBezTo>
                  <a:pt x="21511" y="13651"/>
                  <a:pt x="21325" y="13248"/>
                  <a:pt x="20933" y="13012"/>
                </a:cubicBezTo>
                <a:lnTo>
                  <a:pt x="19313" y="12034"/>
                </a:lnTo>
                <a:cubicBezTo>
                  <a:pt x="19055" y="11879"/>
                  <a:pt x="18911" y="11591"/>
                  <a:pt x="18932" y="11290"/>
                </a:cubicBezTo>
                <a:cubicBezTo>
                  <a:pt x="18964" y="10825"/>
                  <a:pt x="18956" y="10360"/>
                  <a:pt x="18910" y="9903"/>
                </a:cubicBezTo>
                <a:cubicBezTo>
                  <a:pt x="18879" y="9602"/>
                  <a:pt x="19015" y="9309"/>
                  <a:pt x="19269" y="9145"/>
                </a:cubicBezTo>
                <a:lnTo>
                  <a:pt x="20863" y="8119"/>
                </a:lnTo>
                <a:cubicBezTo>
                  <a:pt x="21248" y="7871"/>
                  <a:pt x="21422" y="7463"/>
                  <a:pt x="21283" y="7137"/>
                </a:cubicBezTo>
                <a:lnTo>
                  <a:pt x="20568" y="5478"/>
                </a:lnTo>
                <a:cubicBezTo>
                  <a:pt x="20428" y="5153"/>
                  <a:pt x="20011" y="4999"/>
                  <a:pt x="19565" y="5110"/>
                </a:cubicBezTo>
                <a:lnTo>
                  <a:pt x="17720" y="5566"/>
                </a:lnTo>
                <a:cubicBezTo>
                  <a:pt x="17428" y="5638"/>
                  <a:pt x="17122" y="5535"/>
                  <a:pt x="16924" y="5308"/>
                </a:cubicBezTo>
                <a:cubicBezTo>
                  <a:pt x="16623" y="4962"/>
                  <a:pt x="16292" y="4639"/>
                  <a:pt x="15932" y="4344"/>
                </a:cubicBezTo>
                <a:cubicBezTo>
                  <a:pt x="15699" y="4153"/>
                  <a:pt x="15589" y="3851"/>
                  <a:pt x="15652" y="3558"/>
                </a:cubicBezTo>
                <a:lnTo>
                  <a:pt x="16055" y="1702"/>
                </a:lnTo>
                <a:cubicBezTo>
                  <a:pt x="16152" y="1255"/>
                  <a:pt x="15987" y="842"/>
                  <a:pt x="15658" y="710"/>
                </a:cubicBezTo>
                <a:lnTo>
                  <a:pt x="13979" y="43"/>
                </a:lnTo>
                <a:cubicBezTo>
                  <a:pt x="13654" y="-90"/>
                  <a:pt x="13250" y="97"/>
                  <a:pt x="13014" y="489"/>
                </a:cubicBezTo>
                <a:close/>
                <a:moveTo>
                  <a:pt x="13467" y="4937"/>
                </a:moveTo>
                <a:cubicBezTo>
                  <a:pt x="16353" y="6304"/>
                  <a:pt x="17793" y="9646"/>
                  <a:pt x="16805" y="12682"/>
                </a:cubicBezTo>
                <a:cubicBezTo>
                  <a:pt x="15609" y="16354"/>
                  <a:pt x="11464" y="18141"/>
                  <a:pt x="7972" y="16487"/>
                </a:cubicBezTo>
                <a:cubicBezTo>
                  <a:pt x="5086" y="15121"/>
                  <a:pt x="3645" y="11778"/>
                  <a:pt x="4634" y="8742"/>
                </a:cubicBezTo>
                <a:cubicBezTo>
                  <a:pt x="5829" y="5068"/>
                  <a:pt x="9975" y="3283"/>
                  <a:pt x="13467" y="4937"/>
                </a:cubicBezTo>
                <a:close/>
              </a:path>
            </a:pathLst>
          </a:custGeom>
          <a:solidFill>
            <a:sysClr val="window" lastClr="FFFFFF">
              <a:lumMod val="75000"/>
              <a:alpha val="60000"/>
            </a:sys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Shape">
            <a:extLst>
              <a:ext uri="{FF2B5EF4-FFF2-40B4-BE49-F238E27FC236}">
                <a16:creationId xmlns:a16="http://schemas.microsoft.com/office/drawing/2014/main" id="{AA68B5B0-B27A-8F4F-9E9B-E5FE15A8FAAA}"/>
              </a:ext>
            </a:extLst>
          </p:cNvPr>
          <p:cNvSpPr/>
          <p:nvPr/>
        </p:nvSpPr>
        <p:spPr>
          <a:xfrm rot="19300907">
            <a:off x="1883731" y="983004"/>
            <a:ext cx="305355" cy="319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421" extrusionOk="0">
                <a:moveTo>
                  <a:pt x="13014" y="489"/>
                </a:moveTo>
                <a:lnTo>
                  <a:pt x="12029" y="2119"/>
                </a:lnTo>
                <a:cubicBezTo>
                  <a:pt x="11874" y="2376"/>
                  <a:pt x="11587" y="2519"/>
                  <a:pt x="11286" y="2500"/>
                </a:cubicBezTo>
                <a:cubicBezTo>
                  <a:pt x="10825" y="2468"/>
                  <a:pt x="10364" y="2476"/>
                  <a:pt x="9911" y="2523"/>
                </a:cubicBezTo>
                <a:cubicBezTo>
                  <a:pt x="9611" y="2554"/>
                  <a:pt x="9317" y="2418"/>
                  <a:pt x="9153" y="2164"/>
                </a:cubicBezTo>
                <a:lnTo>
                  <a:pt x="8120" y="559"/>
                </a:lnTo>
                <a:cubicBezTo>
                  <a:pt x="7872" y="174"/>
                  <a:pt x="7464" y="0"/>
                  <a:pt x="7138" y="140"/>
                </a:cubicBezTo>
                <a:lnTo>
                  <a:pt x="5479" y="854"/>
                </a:lnTo>
                <a:cubicBezTo>
                  <a:pt x="5153" y="994"/>
                  <a:pt x="5000" y="1411"/>
                  <a:pt x="5110" y="1857"/>
                </a:cubicBezTo>
                <a:lnTo>
                  <a:pt x="5569" y="3714"/>
                </a:lnTo>
                <a:cubicBezTo>
                  <a:pt x="5641" y="4006"/>
                  <a:pt x="5538" y="4312"/>
                  <a:pt x="5311" y="4510"/>
                </a:cubicBezTo>
                <a:cubicBezTo>
                  <a:pt x="4968" y="4808"/>
                  <a:pt x="4648" y="5136"/>
                  <a:pt x="4354" y="5492"/>
                </a:cubicBezTo>
                <a:cubicBezTo>
                  <a:pt x="4163" y="5725"/>
                  <a:pt x="3861" y="5834"/>
                  <a:pt x="3568" y="5770"/>
                </a:cubicBezTo>
                <a:lnTo>
                  <a:pt x="1700" y="5365"/>
                </a:lnTo>
                <a:cubicBezTo>
                  <a:pt x="1253" y="5268"/>
                  <a:pt x="840" y="5433"/>
                  <a:pt x="709" y="5762"/>
                </a:cubicBezTo>
                <a:lnTo>
                  <a:pt x="41" y="7440"/>
                </a:lnTo>
                <a:cubicBezTo>
                  <a:pt x="-89" y="7770"/>
                  <a:pt x="97" y="8173"/>
                  <a:pt x="489" y="8410"/>
                </a:cubicBezTo>
                <a:lnTo>
                  <a:pt x="2124" y="9397"/>
                </a:lnTo>
                <a:cubicBezTo>
                  <a:pt x="2382" y="9552"/>
                  <a:pt x="2526" y="9840"/>
                  <a:pt x="2505" y="10139"/>
                </a:cubicBezTo>
                <a:cubicBezTo>
                  <a:pt x="2473" y="10599"/>
                  <a:pt x="2482" y="11058"/>
                  <a:pt x="2526" y="11510"/>
                </a:cubicBezTo>
                <a:cubicBezTo>
                  <a:pt x="2556" y="11811"/>
                  <a:pt x="2421" y="12103"/>
                  <a:pt x="2167" y="12267"/>
                </a:cubicBezTo>
                <a:lnTo>
                  <a:pt x="558" y="13301"/>
                </a:lnTo>
                <a:cubicBezTo>
                  <a:pt x="173" y="13549"/>
                  <a:pt x="-2" y="13957"/>
                  <a:pt x="138" y="14283"/>
                </a:cubicBezTo>
                <a:lnTo>
                  <a:pt x="853" y="15942"/>
                </a:lnTo>
                <a:cubicBezTo>
                  <a:pt x="993" y="16267"/>
                  <a:pt x="1410" y="16421"/>
                  <a:pt x="1856" y="16310"/>
                </a:cubicBezTo>
                <a:lnTo>
                  <a:pt x="3709" y="15853"/>
                </a:lnTo>
                <a:cubicBezTo>
                  <a:pt x="4002" y="15781"/>
                  <a:pt x="4308" y="15884"/>
                  <a:pt x="4505" y="16112"/>
                </a:cubicBezTo>
                <a:cubicBezTo>
                  <a:pt x="4804" y="16457"/>
                  <a:pt x="5133" y="16780"/>
                  <a:pt x="5490" y="17073"/>
                </a:cubicBezTo>
                <a:cubicBezTo>
                  <a:pt x="5721" y="17264"/>
                  <a:pt x="5832" y="17566"/>
                  <a:pt x="5768" y="17860"/>
                </a:cubicBezTo>
                <a:lnTo>
                  <a:pt x="5364" y="19721"/>
                </a:lnTo>
                <a:cubicBezTo>
                  <a:pt x="5267" y="20168"/>
                  <a:pt x="5432" y="20581"/>
                  <a:pt x="5761" y="20712"/>
                </a:cubicBezTo>
                <a:lnTo>
                  <a:pt x="7440" y="21380"/>
                </a:lnTo>
                <a:cubicBezTo>
                  <a:pt x="7770" y="21510"/>
                  <a:pt x="8173" y="21324"/>
                  <a:pt x="8410" y="20933"/>
                </a:cubicBezTo>
                <a:lnTo>
                  <a:pt x="9392" y="19307"/>
                </a:lnTo>
                <a:cubicBezTo>
                  <a:pt x="9547" y="19049"/>
                  <a:pt x="9835" y="18905"/>
                  <a:pt x="10136" y="18926"/>
                </a:cubicBezTo>
                <a:cubicBezTo>
                  <a:pt x="10600" y="18958"/>
                  <a:pt x="11062" y="18951"/>
                  <a:pt x="11518" y="18905"/>
                </a:cubicBezTo>
                <a:cubicBezTo>
                  <a:pt x="11818" y="18875"/>
                  <a:pt x="12111" y="19010"/>
                  <a:pt x="12274" y="19264"/>
                </a:cubicBezTo>
                <a:lnTo>
                  <a:pt x="13302" y="20862"/>
                </a:lnTo>
                <a:cubicBezTo>
                  <a:pt x="13550" y="21247"/>
                  <a:pt x="13958" y="21421"/>
                  <a:pt x="14284" y="21282"/>
                </a:cubicBezTo>
                <a:lnTo>
                  <a:pt x="15943" y="20567"/>
                </a:lnTo>
                <a:cubicBezTo>
                  <a:pt x="16269" y="20427"/>
                  <a:pt x="16422" y="20010"/>
                  <a:pt x="16311" y="19564"/>
                </a:cubicBezTo>
                <a:lnTo>
                  <a:pt x="15857" y="17724"/>
                </a:lnTo>
                <a:cubicBezTo>
                  <a:pt x="15785" y="17430"/>
                  <a:pt x="15888" y="17124"/>
                  <a:pt x="16116" y="16928"/>
                </a:cubicBezTo>
                <a:cubicBezTo>
                  <a:pt x="16464" y="16627"/>
                  <a:pt x="16789" y="16295"/>
                  <a:pt x="17086" y="15933"/>
                </a:cubicBezTo>
                <a:cubicBezTo>
                  <a:pt x="17277" y="15701"/>
                  <a:pt x="17579" y="15591"/>
                  <a:pt x="17872" y="15655"/>
                </a:cubicBezTo>
                <a:lnTo>
                  <a:pt x="19722" y="16057"/>
                </a:lnTo>
                <a:cubicBezTo>
                  <a:pt x="20169" y="16154"/>
                  <a:pt x="20582" y="15989"/>
                  <a:pt x="20713" y="15659"/>
                </a:cubicBezTo>
                <a:lnTo>
                  <a:pt x="21381" y="13981"/>
                </a:lnTo>
                <a:cubicBezTo>
                  <a:pt x="21511" y="13651"/>
                  <a:pt x="21325" y="13248"/>
                  <a:pt x="20933" y="13012"/>
                </a:cubicBezTo>
                <a:lnTo>
                  <a:pt x="19313" y="12034"/>
                </a:lnTo>
                <a:cubicBezTo>
                  <a:pt x="19055" y="11879"/>
                  <a:pt x="18911" y="11591"/>
                  <a:pt x="18932" y="11290"/>
                </a:cubicBezTo>
                <a:cubicBezTo>
                  <a:pt x="18964" y="10825"/>
                  <a:pt x="18956" y="10360"/>
                  <a:pt x="18910" y="9903"/>
                </a:cubicBezTo>
                <a:cubicBezTo>
                  <a:pt x="18879" y="9602"/>
                  <a:pt x="19015" y="9309"/>
                  <a:pt x="19269" y="9145"/>
                </a:cubicBezTo>
                <a:lnTo>
                  <a:pt x="20863" y="8119"/>
                </a:lnTo>
                <a:cubicBezTo>
                  <a:pt x="21248" y="7871"/>
                  <a:pt x="21422" y="7463"/>
                  <a:pt x="21283" y="7137"/>
                </a:cubicBezTo>
                <a:lnTo>
                  <a:pt x="20568" y="5478"/>
                </a:lnTo>
                <a:cubicBezTo>
                  <a:pt x="20428" y="5153"/>
                  <a:pt x="20011" y="4999"/>
                  <a:pt x="19565" y="5110"/>
                </a:cubicBezTo>
                <a:lnTo>
                  <a:pt x="17720" y="5566"/>
                </a:lnTo>
                <a:cubicBezTo>
                  <a:pt x="17428" y="5638"/>
                  <a:pt x="17122" y="5535"/>
                  <a:pt x="16924" y="5308"/>
                </a:cubicBezTo>
                <a:cubicBezTo>
                  <a:pt x="16623" y="4962"/>
                  <a:pt x="16292" y="4639"/>
                  <a:pt x="15932" y="4344"/>
                </a:cubicBezTo>
                <a:cubicBezTo>
                  <a:pt x="15699" y="4153"/>
                  <a:pt x="15589" y="3851"/>
                  <a:pt x="15652" y="3558"/>
                </a:cubicBezTo>
                <a:lnTo>
                  <a:pt x="16055" y="1702"/>
                </a:lnTo>
                <a:cubicBezTo>
                  <a:pt x="16152" y="1255"/>
                  <a:pt x="15987" y="842"/>
                  <a:pt x="15658" y="710"/>
                </a:cubicBezTo>
                <a:lnTo>
                  <a:pt x="13979" y="43"/>
                </a:lnTo>
                <a:cubicBezTo>
                  <a:pt x="13654" y="-90"/>
                  <a:pt x="13250" y="97"/>
                  <a:pt x="13014" y="489"/>
                </a:cubicBezTo>
                <a:close/>
                <a:moveTo>
                  <a:pt x="13467" y="4937"/>
                </a:moveTo>
                <a:cubicBezTo>
                  <a:pt x="16353" y="6304"/>
                  <a:pt x="17793" y="9646"/>
                  <a:pt x="16805" y="12682"/>
                </a:cubicBezTo>
                <a:cubicBezTo>
                  <a:pt x="15609" y="16354"/>
                  <a:pt x="11464" y="18141"/>
                  <a:pt x="7972" y="16487"/>
                </a:cubicBezTo>
                <a:cubicBezTo>
                  <a:pt x="5086" y="15121"/>
                  <a:pt x="3645" y="11778"/>
                  <a:pt x="4634" y="8742"/>
                </a:cubicBezTo>
                <a:cubicBezTo>
                  <a:pt x="5829" y="5068"/>
                  <a:pt x="9975" y="3283"/>
                  <a:pt x="13467" y="4937"/>
                </a:cubicBezTo>
                <a:close/>
              </a:path>
            </a:pathLst>
          </a:custGeom>
          <a:solidFill>
            <a:sysClr val="window" lastClr="FFFFFF">
              <a:lumMod val="75000"/>
              <a:alpha val="60000"/>
            </a:sys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AD1F2CB-8FA5-6340-9FE3-D313FB2FA5CB}"/>
              </a:ext>
            </a:extLst>
          </p:cNvPr>
          <p:cNvSpPr txBox="1"/>
          <p:nvPr/>
        </p:nvSpPr>
        <p:spPr>
          <a:xfrm>
            <a:off x="1277173" y="759379"/>
            <a:ext cx="1212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👁‍🗨 </a:t>
            </a:r>
            <a:r>
              <a:rPr kumimoji="0" lang="fr-FR" sz="1200" b="0" i="0" u="sng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Eric</a:t>
            </a:r>
            <a:r>
              <a:rPr kumimoji="0" lang="fr-FR" sz="1200" b="0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 </a:t>
            </a:r>
            <a:r>
              <a:rPr kumimoji="0" lang="fr-FR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Dupuis</a:t>
            </a:r>
          </a:p>
        </p:txBody>
      </p:sp>
      <p:sp>
        <p:nvSpPr>
          <p:cNvPr id="68" name="Shape">
            <a:extLst>
              <a:ext uri="{FF2B5EF4-FFF2-40B4-BE49-F238E27FC236}">
                <a16:creationId xmlns:a16="http://schemas.microsoft.com/office/drawing/2014/main" id="{F924E700-8F98-314D-9384-DC1B06EB8724}"/>
              </a:ext>
            </a:extLst>
          </p:cNvPr>
          <p:cNvSpPr/>
          <p:nvPr/>
        </p:nvSpPr>
        <p:spPr>
          <a:xfrm rot="19300907">
            <a:off x="5951804" y="279780"/>
            <a:ext cx="1345001" cy="1353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421" extrusionOk="0">
                <a:moveTo>
                  <a:pt x="13014" y="489"/>
                </a:moveTo>
                <a:lnTo>
                  <a:pt x="12029" y="2119"/>
                </a:lnTo>
                <a:cubicBezTo>
                  <a:pt x="11874" y="2376"/>
                  <a:pt x="11587" y="2519"/>
                  <a:pt x="11286" y="2500"/>
                </a:cubicBezTo>
                <a:cubicBezTo>
                  <a:pt x="10825" y="2468"/>
                  <a:pt x="10364" y="2476"/>
                  <a:pt x="9911" y="2523"/>
                </a:cubicBezTo>
                <a:cubicBezTo>
                  <a:pt x="9611" y="2554"/>
                  <a:pt x="9317" y="2418"/>
                  <a:pt x="9153" y="2164"/>
                </a:cubicBezTo>
                <a:lnTo>
                  <a:pt x="8120" y="559"/>
                </a:lnTo>
                <a:cubicBezTo>
                  <a:pt x="7872" y="174"/>
                  <a:pt x="7464" y="0"/>
                  <a:pt x="7138" y="140"/>
                </a:cubicBezTo>
                <a:lnTo>
                  <a:pt x="5479" y="854"/>
                </a:lnTo>
                <a:cubicBezTo>
                  <a:pt x="5153" y="994"/>
                  <a:pt x="5000" y="1411"/>
                  <a:pt x="5110" y="1857"/>
                </a:cubicBezTo>
                <a:lnTo>
                  <a:pt x="5569" y="3714"/>
                </a:lnTo>
                <a:cubicBezTo>
                  <a:pt x="5641" y="4006"/>
                  <a:pt x="5538" y="4312"/>
                  <a:pt x="5311" y="4510"/>
                </a:cubicBezTo>
                <a:cubicBezTo>
                  <a:pt x="4968" y="4808"/>
                  <a:pt x="4648" y="5136"/>
                  <a:pt x="4354" y="5492"/>
                </a:cubicBezTo>
                <a:cubicBezTo>
                  <a:pt x="4163" y="5725"/>
                  <a:pt x="3861" y="5834"/>
                  <a:pt x="3568" y="5770"/>
                </a:cubicBezTo>
                <a:lnTo>
                  <a:pt x="1700" y="5365"/>
                </a:lnTo>
                <a:cubicBezTo>
                  <a:pt x="1253" y="5268"/>
                  <a:pt x="840" y="5433"/>
                  <a:pt x="709" y="5762"/>
                </a:cubicBezTo>
                <a:lnTo>
                  <a:pt x="41" y="7440"/>
                </a:lnTo>
                <a:cubicBezTo>
                  <a:pt x="-89" y="7770"/>
                  <a:pt x="97" y="8173"/>
                  <a:pt x="489" y="8410"/>
                </a:cubicBezTo>
                <a:lnTo>
                  <a:pt x="2124" y="9397"/>
                </a:lnTo>
                <a:cubicBezTo>
                  <a:pt x="2382" y="9552"/>
                  <a:pt x="2526" y="9840"/>
                  <a:pt x="2505" y="10139"/>
                </a:cubicBezTo>
                <a:cubicBezTo>
                  <a:pt x="2473" y="10599"/>
                  <a:pt x="2482" y="11058"/>
                  <a:pt x="2526" y="11510"/>
                </a:cubicBezTo>
                <a:cubicBezTo>
                  <a:pt x="2556" y="11811"/>
                  <a:pt x="2421" y="12103"/>
                  <a:pt x="2167" y="12267"/>
                </a:cubicBezTo>
                <a:lnTo>
                  <a:pt x="558" y="13301"/>
                </a:lnTo>
                <a:cubicBezTo>
                  <a:pt x="173" y="13549"/>
                  <a:pt x="-2" y="13957"/>
                  <a:pt x="138" y="14283"/>
                </a:cubicBezTo>
                <a:lnTo>
                  <a:pt x="853" y="15942"/>
                </a:lnTo>
                <a:cubicBezTo>
                  <a:pt x="993" y="16267"/>
                  <a:pt x="1410" y="16421"/>
                  <a:pt x="1856" y="16310"/>
                </a:cubicBezTo>
                <a:lnTo>
                  <a:pt x="3709" y="15853"/>
                </a:lnTo>
                <a:cubicBezTo>
                  <a:pt x="4002" y="15781"/>
                  <a:pt x="4308" y="15884"/>
                  <a:pt x="4505" y="16112"/>
                </a:cubicBezTo>
                <a:cubicBezTo>
                  <a:pt x="4804" y="16457"/>
                  <a:pt x="5133" y="16780"/>
                  <a:pt x="5490" y="17073"/>
                </a:cubicBezTo>
                <a:cubicBezTo>
                  <a:pt x="5721" y="17264"/>
                  <a:pt x="5832" y="17566"/>
                  <a:pt x="5768" y="17860"/>
                </a:cubicBezTo>
                <a:lnTo>
                  <a:pt x="5364" y="19721"/>
                </a:lnTo>
                <a:cubicBezTo>
                  <a:pt x="5267" y="20168"/>
                  <a:pt x="5432" y="20581"/>
                  <a:pt x="5761" y="20712"/>
                </a:cubicBezTo>
                <a:lnTo>
                  <a:pt x="7440" y="21380"/>
                </a:lnTo>
                <a:cubicBezTo>
                  <a:pt x="7770" y="21510"/>
                  <a:pt x="8173" y="21324"/>
                  <a:pt x="8410" y="20933"/>
                </a:cubicBezTo>
                <a:lnTo>
                  <a:pt x="9392" y="19307"/>
                </a:lnTo>
                <a:cubicBezTo>
                  <a:pt x="9547" y="19049"/>
                  <a:pt x="9835" y="18905"/>
                  <a:pt x="10136" y="18926"/>
                </a:cubicBezTo>
                <a:cubicBezTo>
                  <a:pt x="10600" y="18958"/>
                  <a:pt x="11062" y="18951"/>
                  <a:pt x="11518" y="18905"/>
                </a:cubicBezTo>
                <a:cubicBezTo>
                  <a:pt x="11818" y="18875"/>
                  <a:pt x="12111" y="19010"/>
                  <a:pt x="12274" y="19264"/>
                </a:cubicBezTo>
                <a:lnTo>
                  <a:pt x="13302" y="20862"/>
                </a:lnTo>
                <a:cubicBezTo>
                  <a:pt x="13550" y="21247"/>
                  <a:pt x="13958" y="21421"/>
                  <a:pt x="14284" y="21282"/>
                </a:cubicBezTo>
                <a:lnTo>
                  <a:pt x="15943" y="20567"/>
                </a:lnTo>
                <a:cubicBezTo>
                  <a:pt x="16269" y="20427"/>
                  <a:pt x="16422" y="20010"/>
                  <a:pt x="16311" y="19564"/>
                </a:cubicBezTo>
                <a:lnTo>
                  <a:pt x="15857" y="17724"/>
                </a:lnTo>
                <a:cubicBezTo>
                  <a:pt x="15785" y="17430"/>
                  <a:pt x="15888" y="17124"/>
                  <a:pt x="16116" y="16928"/>
                </a:cubicBezTo>
                <a:cubicBezTo>
                  <a:pt x="16464" y="16627"/>
                  <a:pt x="16789" y="16295"/>
                  <a:pt x="17086" y="15933"/>
                </a:cubicBezTo>
                <a:cubicBezTo>
                  <a:pt x="17277" y="15701"/>
                  <a:pt x="17579" y="15591"/>
                  <a:pt x="17872" y="15655"/>
                </a:cubicBezTo>
                <a:lnTo>
                  <a:pt x="19722" y="16057"/>
                </a:lnTo>
                <a:cubicBezTo>
                  <a:pt x="20169" y="16154"/>
                  <a:pt x="20582" y="15989"/>
                  <a:pt x="20713" y="15659"/>
                </a:cubicBezTo>
                <a:lnTo>
                  <a:pt x="21381" y="13981"/>
                </a:lnTo>
                <a:cubicBezTo>
                  <a:pt x="21511" y="13651"/>
                  <a:pt x="21325" y="13248"/>
                  <a:pt x="20933" y="13012"/>
                </a:cubicBezTo>
                <a:lnTo>
                  <a:pt x="19313" y="12034"/>
                </a:lnTo>
                <a:cubicBezTo>
                  <a:pt x="19055" y="11879"/>
                  <a:pt x="18911" y="11591"/>
                  <a:pt x="18932" y="11290"/>
                </a:cubicBezTo>
                <a:cubicBezTo>
                  <a:pt x="18964" y="10825"/>
                  <a:pt x="18956" y="10360"/>
                  <a:pt x="18910" y="9903"/>
                </a:cubicBezTo>
                <a:cubicBezTo>
                  <a:pt x="18879" y="9602"/>
                  <a:pt x="19015" y="9309"/>
                  <a:pt x="19269" y="9145"/>
                </a:cubicBezTo>
                <a:lnTo>
                  <a:pt x="20863" y="8119"/>
                </a:lnTo>
                <a:cubicBezTo>
                  <a:pt x="21248" y="7871"/>
                  <a:pt x="21422" y="7463"/>
                  <a:pt x="21283" y="7137"/>
                </a:cubicBezTo>
                <a:lnTo>
                  <a:pt x="20568" y="5478"/>
                </a:lnTo>
                <a:cubicBezTo>
                  <a:pt x="20428" y="5153"/>
                  <a:pt x="20011" y="4999"/>
                  <a:pt x="19565" y="5110"/>
                </a:cubicBezTo>
                <a:lnTo>
                  <a:pt x="17720" y="5566"/>
                </a:lnTo>
                <a:cubicBezTo>
                  <a:pt x="17428" y="5638"/>
                  <a:pt x="17122" y="5535"/>
                  <a:pt x="16924" y="5308"/>
                </a:cubicBezTo>
                <a:cubicBezTo>
                  <a:pt x="16623" y="4962"/>
                  <a:pt x="16292" y="4639"/>
                  <a:pt x="15932" y="4344"/>
                </a:cubicBezTo>
                <a:cubicBezTo>
                  <a:pt x="15699" y="4153"/>
                  <a:pt x="15589" y="3851"/>
                  <a:pt x="15652" y="3558"/>
                </a:cubicBezTo>
                <a:lnTo>
                  <a:pt x="16055" y="1702"/>
                </a:lnTo>
                <a:cubicBezTo>
                  <a:pt x="16152" y="1255"/>
                  <a:pt x="15987" y="842"/>
                  <a:pt x="15658" y="710"/>
                </a:cubicBezTo>
                <a:lnTo>
                  <a:pt x="13979" y="43"/>
                </a:lnTo>
                <a:cubicBezTo>
                  <a:pt x="13654" y="-90"/>
                  <a:pt x="13250" y="97"/>
                  <a:pt x="13014" y="489"/>
                </a:cubicBezTo>
                <a:close/>
                <a:moveTo>
                  <a:pt x="13467" y="4937"/>
                </a:moveTo>
                <a:cubicBezTo>
                  <a:pt x="16353" y="6304"/>
                  <a:pt x="17793" y="9646"/>
                  <a:pt x="16805" y="12682"/>
                </a:cubicBezTo>
                <a:cubicBezTo>
                  <a:pt x="15609" y="16354"/>
                  <a:pt x="11464" y="18141"/>
                  <a:pt x="7972" y="16487"/>
                </a:cubicBezTo>
                <a:cubicBezTo>
                  <a:pt x="5086" y="15121"/>
                  <a:pt x="3645" y="11778"/>
                  <a:pt x="4634" y="8742"/>
                </a:cubicBezTo>
                <a:cubicBezTo>
                  <a:pt x="5829" y="5068"/>
                  <a:pt x="9975" y="3283"/>
                  <a:pt x="13467" y="4937"/>
                </a:cubicBezTo>
                <a:close/>
              </a:path>
            </a:pathLst>
          </a:custGeom>
          <a:solidFill>
            <a:sysClr val="window" lastClr="FFFFFF">
              <a:lumMod val="75000"/>
              <a:alpha val="60000"/>
            </a:sys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EC5E688-EF44-F148-8C7D-7E61418B8A2E}"/>
              </a:ext>
            </a:extLst>
          </p:cNvPr>
          <p:cNvSpPr txBox="1"/>
          <p:nvPr/>
        </p:nvSpPr>
        <p:spPr>
          <a:xfrm>
            <a:off x="1918061" y="4372847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👁‍🗨 </a:t>
            </a:r>
            <a:r>
              <a:rPr kumimoji="0" lang="fr-FR" sz="1200" b="0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Céline </a:t>
            </a:r>
            <a:r>
              <a:rPr kumimoji="0" lang="fr-FR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Juby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89B9ED4-152A-4143-B042-BE9D983198CF}"/>
              </a:ext>
            </a:extLst>
          </p:cNvPr>
          <p:cNvSpPr txBox="1"/>
          <p:nvPr/>
        </p:nvSpPr>
        <p:spPr>
          <a:xfrm>
            <a:off x="217883" y="1155103"/>
            <a:ext cx="13179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Cyberfactory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Technologies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Contenus</a:t>
            </a:r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B3D729FD-9924-FD49-8A6C-6CA6202C9905}"/>
              </a:ext>
            </a:extLst>
          </p:cNvPr>
          <p:cNvSpPr/>
          <p:nvPr/>
        </p:nvSpPr>
        <p:spPr>
          <a:xfrm rot="19300907">
            <a:off x="6849122" y="3922366"/>
            <a:ext cx="320161" cy="330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421" extrusionOk="0">
                <a:moveTo>
                  <a:pt x="13014" y="489"/>
                </a:moveTo>
                <a:lnTo>
                  <a:pt x="12029" y="2119"/>
                </a:lnTo>
                <a:cubicBezTo>
                  <a:pt x="11874" y="2376"/>
                  <a:pt x="11587" y="2519"/>
                  <a:pt x="11286" y="2500"/>
                </a:cubicBezTo>
                <a:cubicBezTo>
                  <a:pt x="10825" y="2468"/>
                  <a:pt x="10364" y="2476"/>
                  <a:pt x="9911" y="2523"/>
                </a:cubicBezTo>
                <a:cubicBezTo>
                  <a:pt x="9611" y="2554"/>
                  <a:pt x="9317" y="2418"/>
                  <a:pt x="9153" y="2164"/>
                </a:cubicBezTo>
                <a:lnTo>
                  <a:pt x="8120" y="559"/>
                </a:lnTo>
                <a:cubicBezTo>
                  <a:pt x="7872" y="174"/>
                  <a:pt x="7464" y="0"/>
                  <a:pt x="7138" y="140"/>
                </a:cubicBezTo>
                <a:lnTo>
                  <a:pt x="5479" y="854"/>
                </a:lnTo>
                <a:cubicBezTo>
                  <a:pt x="5153" y="994"/>
                  <a:pt x="5000" y="1411"/>
                  <a:pt x="5110" y="1857"/>
                </a:cubicBezTo>
                <a:lnTo>
                  <a:pt x="5569" y="3714"/>
                </a:lnTo>
                <a:cubicBezTo>
                  <a:pt x="5641" y="4006"/>
                  <a:pt x="5538" y="4312"/>
                  <a:pt x="5311" y="4510"/>
                </a:cubicBezTo>
                <a:cubicBezTo>
                  <a:pt x="4968" y="4808"/>
                  <a:pt x="4648" y="5136"/>
                  <a:pt x="4354" y="5492"/>
                </a:cubicBezTo>
                <a:cubicBezTo>
                  <a:pt x="4163" y="5725"/>
                  <a:pt x="3861" y="5834"/>
                  <a:pt x="3568" y="5770"/>
                </a:cubicBezTo>
                <a:lnTo>
                  <a:pt x="1700" y="5365"/>
                </a:lnTo>
                <a:cubicBezTo>
                  <a:pt x="1253" y="5268"/>
                  <a:pt x="840" y="5433"/>
                  <a:pt x="709" y="5762"/>
                </a:cubicBezTo>
                <a:lnTo>
                  <a:pt x="41" y="7440"/>
                </a:lnTo>
                <a:cubicBezTo>
                  <a:pt x="-89" y="7770"/>
                  <a:pt x="97" y="8173"/>
                  <a:pt x="489" y="8410"/>
                </a:cubicBezTo>
                <a:lnTo>
                  <a:pt x="2124" y="9397"/>
                </a:lnTo>
                <a:cubicBezTo>
                  <a:pt x="2382" y="9552"/>
                  <a:pt x="2526" y="9840"/>
                  <a:pt x="2505" y="10139"/>
                </a:cubicBezTo>
                <a:cubicBezTo>
                  <a:pt x="2473" y="10599"/>
                  <a:pt x="2482" y="11058"/>
                  <a:pt x="2526" y="11510"/>
                </a:cubicBezTo>
                <a:cubicBezTo>
                  <a:pt x="2556" y="11811"/>
                  <a:pt x="2421" y="12103"/>
                  <a:pt x="2167" y="12267"/>
                </a:cubicBezTo>
                <a:lnTo>
                  <a:pt x="558" y="13301"/>
                </a:lnTo>
                <a:cubicBezTo>
                  <a:pt x="173" y="13549"/>
                  <a:pt x="-2" y="13957"/>
                  <a:pt x="138" y="14283"/>
                </a:cubicBezTo>
                <a:lnTo>
                  <a:pt x="853" y="15942"/>
                </a:lnTo>
                <a:cubicBezTo>
                  <a:pt x="993" y="16267"/>
                  <a:pt x="1410" y="16421"/>
                  <a:pt x="1856" y="16310"/>
                </a:cubicBezTo>
                <a:lnTo>
                  <a:pt x="3709" y="15853"/>
                </a:lnTo>
                <a:cubicBezTo>
                  <a:pt x="4002" y="15781"/>
                  <a:pt x="4308" y="15884"/>
                  <a:pt x="4505" y="16112"/>
                </a:cubicBezTo>
                <a:cubicBezTo>
                  <a:pt x="4804" y="16457"/>
                  <a:pt x="5133" y="16780"/>
                  <a:pt x="5490" y="17073"/>
                </a:cubicBezTo>
                <a:cubicBezTo>
                  <a:pt x="5721" y="17264"/>
                  <a:pt x="5832" y="17566"/>
                  <a:pt x="5768" y="17860"/>
                </a:cubicBezTo>
                <a:lnTo>
                  <a:pt x="5364" y="19721"/>
                </a:lnTo>
                <a:cubicBezTo>
                  <a:pt x="5267" y="20168"/>
                  <a:pt x="5432" y="20581"/>
                  <a:pt x="5761" y="20712"/>
                </a:cubicBezTo>
                <a:lnTo>
                  <a:pt x="7440" y="21380"/>
                </a:lnTo>
                <a:cubicBezTo>
                  <a:pt x="7770" y="21510"/>
                  <a:pt x="8173" y="21324"/>
                  <a:pt x="8410" y="20933"/>
                </a:cubicBezTo>
                <a:lnTo>
                  <a:pt x="9392" y="19307"/>
                </a:lnTo>
                <a:cubicBezTo>
                  <a:pt x="9547" y="19049"/>
                  <a:pt x="9835" y="18905"/>
                  <a:pt x="10136" y="18926"/>
                </a:cubicBezTo>
                <a:cubicBezTo>
                  <a:pt x="10600" y="18958"/>
                  <a:pt x="11062" y="18951"/>
                  <a:pt x="11518" y="18905"/>
                </a:cubicBezTo>
                <a:cubicBezTo>
                  <a:pt x="11818" y="18875"/>
                  <a:pt x="12111" y="19010"/>
                  <a:pt x="12274" y="19264"/>
                </a:cubicBezTo>
                <a:lnTo>
                  <a:pt x="13302" y="20862"/>
                </a:lnTo>
                <a:cubicBezTo>
                  <a:pt x="13550" y="21247"/>
                  <a:pt x="13958" y="21421"/>
                  <a:pt x="14284" y="21282"/>
                </a:cubicBezTo>
                <a:lnTo>
                  <a:pt x="15943" y="20567"/>
                </a:lnTo>
                <a:cubicBezTo>
                  <a:pt x="16269" y="20427"/>
                  <a:pt x="16422" y="20010"/>
                  <a:pt x="16311" y="19564"/>
                </a:cubicBezTo>
                <a:lnTo>
                  <a:pt x="15857" y="17724"/>
                </a:lnTo>
                <a:cubicBezTo>
                  <a:pt x="15785" y="17430"/>
                  <a:pt x="15888" y="17124"/>
                  <a:pt x="16116" y="16928"/>
                </a:cubicBezTo>
                <a:cubicBezTo>
                  <a:pt x="16464" y="16627"/>
                  <a:pt x="16789" y="16295"/>
                  <a:pt x="17086" y="15933"/>
                </a:cubicBezTo>
                <a:cubicBezTo>
                  <a:pt x="17277" y="15701"/>
                  <a:pt x="17579" y="15591"/>
                  <a:pt x="17872" y="15655"/>
                </a:cubicBezTo>
                <a:lnTo>
                  <a:pt x="19722" y="16057"/>
                </a:lnTo>
                <a:cubicBezTo>
                  <a:pt x="20169" y="16154"/>
                  <a:pt x="20582" y="15989"/>
                  <a:pt x="20713" y="15659"/>
                </a:cubicBezTo>
                <a:lnTo>
                  <a:pt x="21381" y="13981"/>
                </a:lnTo>
                <a:cubicBezTo>
                  <a:pt x="21511" y="13651"/>
                  <a:pt x="21325" y="13248"/>
                  <a:pt x="20933" y="13012"/>
                </a:cubicBezTo>
                <a:lnTo>
                  <a:pt x="19313" y="12034"/>
                </a:lnTo>
                <a:cubicBezTo>
                  <a:pt x="19055" y="11879"/>
                  <a:pt x="18911" y="11591"/>
                  <a:pt x="18932" y="11290"/>
                </a:cubicBezTo>
                <a:cubicBezTo>
                  <a:pt x="18964" y="10825"/>
                  <a:pt x="18956" y="10360"/>
                  <a:pt x="18910" y="9903"/>
                </a:cubicBezTo>
                <a:cubicBezTo>
                  <a:pt x="18879" y="9602"/>
                  <a:pt x="19015" y="9309"/>
                  <a:pt x="19269" y="9145"/>
                </a:cubicBezTo>
                <a:lnTo>
                  <a:pt x="20863" y="8119"/>
                </a:lnTo>
                <a:cubicBezTo>
                  <a:pt x="21248" y="7871"/>
                  <a:pt x="21422" y="7463"/>
                  <a:pt x="21283" y="7137"/>
                </a:cubicBezTo>
                <a:lnTo>
                  <a:pt x="20568" y="5478"/>
                </a:lnTo>
                <a:cubicBezTo>
                  <a:pt x="20428" y="5153"/>
                  <a:pt x="20011" y="4999"/>
                  <a:pt x="19565" y="5110"/>
                </a:cubicBezTo>
                <a:lnTo>
                  <a:pt x="17720" y="5566"/>
                </a:lnTo>
                <a:cubicBezTo>
                  <a:pt x="17428" y="5638"/>
                  <a:pt x="17122" y="5535"/>
                  <a:pt x="16924" y="5308"/>
                </a:cubicBezTo>
                <a:cubicBezTo>
                  <a:pt x="16623" y="4962"/>
                  <a:pt x="16292" y="4639"/>
                  <a:pt x="15932" y="4344"/>
                </a:cubicBezTo>
                <a:cubicBezTo>
                  <a:pt x="15699" y="4153"/>
                  <a:pt x="15589" y="3851"/>
                  <a:pt x="15652" y="3558"/>
                </a:cubicBezTo>
                <a:lnTo>
                  <a:pt x="16055" y="1702"/>
                </a:lnTo>
                <a:cubicBezTo>
                  <a:pt x="16152" y="1255"/>
                  <a:pt x="15987" y="842"/>
                  <a:pt x="15658" y="710"/>
                </a:cubicBezTo>
                <a:lnTo>
                  <a:pt x="13979" y="43"/>
                </a:lnTo>
                <a:cubicBezTo>
                  <a:pt x="13654" y="-90"/>
                  <a:pt x="13250" y="97"/>
                  <a:pt x="13014" y="489"/>
                </a:cubicBezTo>
                <a:close/>
                <a:moveTo>
                  <a:pt x="13467" y="4937"/>
                </a:moveTo>
                <a:cubicBezTo>
                  <a:pt x="16353" y="6304"/>
                  <a:pt x="17793" y="9646"/>
                  <a:pt x="16805" y="12682"/>
                </a:cubicBezTo>
                <a:cubicBezTo>
                  <a:pt x="15609" y="16354"/>
                  <a:pt x="11464" y="18141"/>
                  <a:pt x="7972" y="16487"/>
                </a:cubicBezTo>
                <a:cubicBezTo>
                  <a:pt x="5086" y="15121"/>
                  <a:pt x="3645" y="11778"/>
                  <a:pt x="4634" y="8742"/>
                </a:cubicBezTo>
                <a:cubicBezTo>
                  <a:pt x="5829" y="5068"/>
                  <a:pt x="9975" y="3283"/>
                  <a:pt x="13467" y="4937"/>
                </a:cubicBezTo>
                <a:close/>
              </a:path>
            </a:pathLst>
          </a:custGeom>
          <a:solidFill>
            <a:sysClr val="window" lastClr="FFFFFF">
              <a:lumMod val="75000"/>
              <a:alpha val="60000"/>
            </a:sys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76DCBF5-7E2F-F746-909D-54816F289980}"/>
              </a:ext>
            </a:extLst>
          </p:cNvPr>
          <p:cNvSpPr txBox="1"/>
          <p:nvPr/>
        </p:nvSpPr>
        <p:spPr>
          <a:xfrm>
            <a:off x="4414263" y="1647546"/>
            <a:ext cx="152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👁‍🗨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 </a:t>
            </a:r>
            <a:r>
              <a:rPr kumimoji="0" lang="fr-FR" sz="1200" b="0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Charline </a:t>
            </a:r>
            <a:r>
              <a:rPr kumimoji="0" lang="fr-FR" sz="1200" b="1" i="0" u="sng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Bories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FDCF4D02-A29F-BC46-81BF-AFD52917DF81}"/>
              </a:ext>
            </a:extLst>
          </p:cNvPr>
          <p:cNvSpPr txBox="1"/>
          <p:nvPr/>
        </p:nvSpPr>
        <p:spPr>
          <a:xfrm>
            <a:off x="1684815" y="1218097"/>
            <a:ext cx="2395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l’école en réseau 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 offres courtes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C93F220-F811-CA48-8A8E-F5EE4C2391E6}"/>
              </a:ext>
            </a:extLst>
          </p:cNvPr>
          <p:cNvSpPr txBox="1"/>
          <p:nvPr/>
        </p:nvSpPr>
        <p:spPr>
          <a:xfrm>
            <a:off x="4295693" y="1182672"/>
            <a:ext cx="2546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 </a:t>
            </a: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parcours </a:t>
            </a: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diplômants et certifiants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662285-0486-AA47-B9A0-2566BB94DB6C}"/>
              </a:ext>
            </a:extLst>
          </p:cNvPr>
          <p:cNvSpPr txBox="1"/>
          <p:nvPr/>
        </p:nvSpPr>
        <p:spPr>
          <a:xfrm>
            <a:off x="6472109" y="4873876"/>
            <a:ext cx="2621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👁‍🗨 (</a:t>
            </a:r>
            <a:r>
              <a:rPr kumimoji="0" lang="fr-FR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Resp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) ➰ (Int) ➿ (CDD) 〰️ (AT) 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⎌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 (Alt) 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364D6F52-BF61-9B41-8AEC-63ACEBA47E00}"/>
              </a:ext>
            </a:extLst>
          </p:cNvPr>
          <p:cNvSpPr txBox="1"/>
          <p:nvPr/>
        </p:nvSpPr>
        <p:spPr>
          <a:xfrm>
            <a:off x="4441278" y="2828566"/>
            <a:ext cx="12715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⎌</a:t>
            </a: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 </a:t>
            </a:r>
            <a:r>
              <a:rPr kumimoji="0" lang="fr-FR" sz="105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Elise DADOUN</a:t>
            </a:r>
            <a:endParaRPr kumimoji="0" lang="fr-FR" sz="105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75"/>
              <a:ea typeface="+mn-ea"/>
              <a:cs typeface="+mn-cs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7C7FC30-EEE3-B821-BDD2-21730697A8EA}"/>
              </a:ext>
            </a:extLst>
          </p:cNvPr>
          <p:cNvSpPr txBox="1"/>
          <p:nvPr/>
        </p:nvSpPr>
        <p:spPr>
          <a:xfrm>
            <a:off x="5193410" y="3764281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➿</a:t>
            </a: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 </a:t>
            </a:r>
            <a:r>
              <a:rPr kumimoji="0" lang="fr-FR" sz="105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Mario CHAUVET </a:t>
            </a:r>
            <a:endParaRPr kumimoji="0" lang="fr-FR" sz="105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75"/>
              <a:ea typeface="+mn-ea"/>
              <a:cs typeface="+mn-cs"/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FDAB9F60-A32A-ADD7-1D2E-E7A3D105B839}"/>
              </a:ext>
            </a:extLst>
          </p:cNvPr>
          <p:cNvSpPr txBox="1"/>
          <p:nvPr/>
        </p:nvSpPr>
        <p:spPr>
          <a:xfrm>
            <a:off x="4438172" y="2297885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➿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 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Margaux 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GUELLIER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8C8BA24E-AD5E-00C0-BC7C-52456E6CE36B}"/>
              </a:ext>
            </a:extLst>
          </p:cNvPr>
          <p:cNvSpPr txBox="1"/>
          <p:nvPr/>
        </p:nvSpPr>
        <p:spPr>
          <a:xfrm>
            <a:off x="4438172" y="2037653"/>
            <a:ext cx="18501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〰️ Maria Soledad </a:t>
            </a:r>
            <a:r>
              <a:rPr kumimoji="0" lang="fr-FR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Descalzo</a:t>
            </a:r>
            <a:endParaRPr kumimoji="0" lang="fr-FR" sz="105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Helvetica 75"/>
              <a:ea typeface="+mn-ea"/>
              <a:cs typeface="+mn-cs"/>
            </a:endParaRP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6AFAD106-F7F7-57DC-0A68-D7090C4B284E}"/>
              </a:ext>
            </a:extLst>
          </p:cNvPr>
          <p:cNvSpPr txBox="1"/>
          <p:nvPr/>
        </p:nvSpPr>
        <p:spPr>
          <a:xfrm>
            <a:off x="6908569" y="1202813"/>
            <a:ext cx="4592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Académique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Scientifique et technique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E323F4-2FF6-FF63-D762-E0B43236A94B}"/>
              </a:ext>
            </a:extLst>
          </p:cNvPr>
          <p:cNvSpPr txBox="1"/>
          <p:nvPr/>
        </p:nvSpPr>
        <p:spPr>
          <a:xfrm>
            <a:off x="4431198" y="2563586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➿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 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Caroline </a:t>
            </a: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75"/>
                <a:ea typeface="+mn-ea"/>
                <a:cs typeface="+mn-cs"/>
              </a:rPr>
              <a:t>Batman</a:t>
            </a:r>
          </a:p>
        </p:txBody>
      </p:sp>
    </p:spTree>
    <p:extLst>
      <p:ext uri="{BB962C8B-B14F-4D97-AF65-F5344CB8AC3E}">
        <p14:creationId xmlns:p14="http://schemas.microsoft.com/office/powerpoint/2010/main" val="386115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4F08BE0-99C9-4813-A628-9EF23DDB4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9895" y="1267812"/>
            <a:ext cx="7570599" cy="1934261"/>
          </a:xfrm>
        </p:spPr>
        <p:txBody>
          <a:bodyPr>
            <a:normAutofit/>
          </a:bodyPr>
          <a:lstStyle/>
          <a:p>
            <a:pPr algn="ctr"/>
            <a:endParaRPr lang="fr-FR" sz="29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sz="2900" dirty="0">
                <a:solidFill>
                  <a:schemeClr val="bg1">
                    <a:lumMod val="50000"/>
                  </a:schemeClr>
                </a:solidFill>
              </a:rPr>
              <a:t>Spécialisation / Reconversion / Alternance</a:t>
            </a:r>
          </a:p>
          <a:p>
            <a:pPr algn="ctr"/>
            <a:r>
              <a:rPr lang="fr-FR" sz="2900" dirty="0">
                <a:solidFill>
                  <a:schemeClr val="bg1"/>
                </a:solidFill>
              </a:rPr>
              <a:t>.</a:t>
            </a:r>
            <a:r>
              <a:rPr lang="fr-FR" sz="3900" dirty="0">
                <a:solidFill>
                  <a:srgbClr val="FF7900"/>
                </a:solidFill>
              </a:rPr>
              <a:t>100% Digital</a:t>
            </a:r>
            <a:endParaRPr lang="fr-FR" sz="4500" dirty="0">
              <a:solidFill>
                <a:srgbClr val="FF79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8F48B8-17E7-131A-BC3A-61A0DAC6A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5725" y="1851670"/>
            <a:ext cx="1272226" cy="1800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2BF405-E5C3-DCFB-5105-E0645F8F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7" y="2370183"/>
            <a:ext cx="1701058" cy="9701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77EC80C-5ACE-0BFC-9E59-90560F5B652F}"/>
              </a:ext>
            </a:extLst>
          </p:cNvPr>
          <p:cNvSpPr txBox="1"/>
          <p:nvPr/>
        </p:nvSpPr>
        <p:spPr>
          <a:xfrm>
            <a:off x="6200133" y="3810043"/>
            <a:ext cx="2861360" cy="6001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dirty="0"/>
              <a:t>Excellence, Le </a:t>
            </a:r>
            <a:r>
              <a:rPr lang="fr-FR" sz="1400" dirty="0" err="1"/>
              <a:t>leardership</a:t>
            </a:r>
            <a:r>
              <a:rPr lang="fr-FR" sz="1400" dirty="0"/>
              <a:t> Cyber</a:t>
            </a:r>
          </a:p>
          <a:p>
            <a:pPr algn="ctr"/>
            <a:r>
              <a:rPr lang="fr-FR" sz="1400" dirty="0">
                <a:solidFill>
                  <a:srgbClr val="FF7900"/>
                </a:solidFill>
              </a:rPr>
              <a:t>1 an</a:t>
            </a:r>
          </a:p>
          <a:p>
            <a:pPr algn="ctr"/>
            <a:r>
              <a:rPr lang="fr-FR" sz="1050" dirty="0">
                <a:latin typeface="Calibri" panose="020F0502020204030204" pitchFamily="34" charset="0"/>
                <a:cs typeface="Calibri" panose="020F0502020204030204" pitchFamily="34" charset="0"/>
              </a:rPr>
              <a:t>(Accessible par bloc de compétences en 2023)</a:t>
            </a:r>
            <a:endParaRPr lang="fr-FR" sz="1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6E15FD0-BDCF-180C-44F0-D71B7C769B51}"/>
              </a:ext>
            </a:extLst>
          </p:cNvPr>
          <p:cNvSpPr txBox="1"/>
          <p:nvPr/>
        </p:nvSpPr>
        <p:spPr>
          <a:xfrm>
            <a:off x="100140" y="3736072"/>
            <a:ext cx="2970365" cy="70788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dirty="0"/>
              <a:t>Anglophone, l’international</a:t>
            </a:r>
          </a:p>
          <a:p>
            <a:pPr algn="ctr"/>
            <a:r>
              <a:rPr lang="fr-FR" sz="1400" dirty="0">
                <a:solidFill>
                  <a:srgbClr val="FF7900"/>
                </a:solidFill>
              </a:rPr>
              <a:t>2 ans</a:t>
            </a:r>
          </a:p>
          <a:p>
            <a:pPr algn="ctr"/>
            <a:r>
              <a:rPr lang="fr-FR" sz="900" dirty="0">
                <a:latin typeface="Calibri" panose="020F0502020204030204" pitchFamily="34" charset="0"/>
                <a:cs typeface="Calibri" panose="020F0502020204030204" pitchFamily="34" charset="0"/>
              </a:rPr>
              <a:t>(Modulable via un projet </a:t>
            </a:r>
            <a:br>
              <a:rPr lang="fr-FR" sz="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900" dirty="0">
                <a:latin typeface="Calibri" panose="020F0502020204030204" pitchFamily="34" charset="0"/>
                <a:cs typeface="Calibri" panose="020F0502020204030204" pitchFamily="34" charset="0"/>
              </a:rPr>
              <a:t>Orange </a:t>
            </a:r>
            <a:r>
              <a:rPr lang="fr-FR" sz="900" dirty="0" err="1">
                <a:latin typeface="Calibri" panose="020F0502020204030204" pitchFamily="34" charset="0"/>
                <a:cs typeface="Calibri" panose="020F0502020204030204" pitchFamily="34" charset="0"/>
              </a:rPr>
              <a:t>Cyberdefense</a:t>
            </a:r>
            <a:r>
              <a:rPr lang="fr-FR" sz="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900" dirty="0" err="1">
                <a:latin typeface="Calibri" panose="020F0502020204030204" pitchFamily="34" charset="0"/>
                <a:cs typeface="Calibri" panose="020F0502020204030204" pitchFamily="34" charset="0"/>
              </a:rPr>
              <a:t>CyberAcademy</a:t>
            </a:r>
            <a:r>
              <a:rPr lang="fr-FR" sz="900" dirty="0">
                <a:latin typeface="Calibri" panose="020F0502020204030204" pitchFamily="34" charset="0"/>
                <a:cs typeface="Calibri" panose="020F0502020204030204" pitchFamily="34" charset="0"/>
              </a:rPr>
              <a:t> en cours de construction)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59880AF-E4C0-87F6-64A8-6D701DECBDBE}"/>
              </a:ext>
            </a:extLst>
          </p:cNvPr>
          <p:cNvGrpSpPr/>
          <p:nvPr/>
        </p:nvGrpSpPr>
        <p:grpSpPr>
          <a:xfrm>
            <a:off x="3273864" y="2931715"/>
            <a:ext cx="2702663" cy="1512243"/>
            <a:chOff x="269617" y="2727351"/>
            <a:chExt cx="2702663" cy="1512243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6E5E879-A773-51CB-9BEB-EDA03F85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94" y="2727351"/>
              <a:ext cx="2154436" cy="4308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1157D41-8280-3555-E29D-6BC391077F2E}"/>
                </a:ext>
              </a:extLst>
            </p:cNvPr>
            <p:cNvSpPr txBox="1"/>
            <p:nvPr/>
          </p:nvSpPr>
          <p:spPr>
            <a:xfrm>
              <a:off x="269617" y="3593263"/>
              <a:ext cx="2702663" cy="646331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fr-FR" sz="1400" dirty="0"/>
                <a:t>Francophone, le plus modulaire</a:t>
              </a:r>
            </a:p>
            <a:p>
              <a:pPr algn="ctr"/>
              <a:r>
                <a:rPr lang="fr-FR" sz="1400" dirty="0"/>
                <a:t>en temps long ou en alternance</a:t>
              </a:r>
            </a:p>
            <a:p>
              <a:pPr algn="ctr"/>
              <a:r>
                <a:rPr lang="fr-FR" sz="1400" dirty="0"/>
                <a:t>de </a:t>
              </a:r>
              <a:r>
                <a:rPr lang="fr-FR" sz="1400" dirty="0">
                  <a:solidFill>
                    <a:srgbClr val="FF7900"/>
                  </a:solidFill>
                </a:rPr>
                <a:t>1 à 5 ans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A84CF1E-0503-E953-5FD9-017905651E98}"/>
                </a:ext>
              </a:extLst>
            </p:cNvPr>
            <p:cNvSpPr txBox="1"/>
            <p:nvPr/>
          </p:nvSpPr>
          <p:spPr>
            <a:xfrm>
              <a:off x="517913" y="3242107"/>
              <a:ext cx="2346796" cy="138499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900" dirty="0">
                  <a:solidFill>
                    <a:srgbClr val="C00000"/>
                  </a:solidFill>
                </a:rPr>
                <a:t>Ingénieur Cnam Informatique option Cyber</a:t>
              </a: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29CC5335-AD74-B8DF-A97E-664484BD2567}"/>
              </a:ext>
            </a:extLst>
          </p:cNvPr>
          <p:cNvSpPr txBox="1"/>
          <p:nvPr/>
        </p:nvSpPr>
        <p:spPr>
          <a:xfrm>
            <a:off x="6436344" y="3438045"/>
            <a:ext cx="2487861" cy="1384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900" dirty="0" err="1">
                <a:solidFill>
                  <a:srgbClr val="0070C0"/>
                </a:solidFill>
              </a:rPr>
              <a:t>Executive</a:t>
            </a:r>
            <a:r>
              <a:rPr lang="fr-FR" sz="900" dirty="0">
                <a:solidFill>
                  <a:srgbClr val="0070C0"/>
                </a:solidFill>
              </a:rPr>
              <a:t> Master of Science in </a:t>
            </a:r>
            <a:r>
              <a:rPr lang="fr-FR" sz="900" dirty="0" err="1">
                <a:solidFill>
                  <a:srgbClr val="0070C0"/>
                </a:solidFill>
              </a:rPr>
              <a:t>Cybersecurity</a:t>
            </a:r>
            <a:endParaRPr lang="fr-FR" sz="900" dirty="0">
              <a:solidFill>
                <a:srgbClr val="0070C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05D3848-8943-87CA-32C9-683AD60DD947}"/>
              </a:ext>
            </a:extLst>
          </p:cNvPr>
          <p:cNvSpPr txBox="1"/>
          <p:nvPr/>
        </p:nvSpPr>
        <p:spPr>
          <a:xfrm>
            <a:off x="377574" y="3413855"/>
            <a:ext cx="2353208" cy="1384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sz="900" dirty="0">
                <a:solidFill>
                  <a:schemeClr val="accent2">
                    <a:lumMod val="50000"/>
                  </a:schemeClr>
                </a:solidFill>
              </a:rPr>
              <a:t>Master of Science in </a:t>
            </a:r>
            <a:r>
              <a:rPr lang="fr-FR" sz="900" dirty="0" err="1">
                <a:solidFill>
                  <a:schemeClr val="accent2">
                    <a:lumMod val="50000"/>
                  </a:schemeClr>
                </a:solidFill>
              </a:rPr>
              <a:t>Applied</a:t>
            </a:r>
            <a:r>
              <a:rPr lang="fr-FR" sz="9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900" dirty="0" err="1">
                <a:solidFill>
                  <a:schemeClr val="accent2">
                    <a:lumMod val="50000"/>
                  </a:schemeClr>
                </a:solidFill>
              </a:rPr>
              <a:t>Cybersecurity</a:t>
            </a:r>
            <a:endParaRPr lang="fr-FR" sz="9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89D8106-ED80-5BA8-C8C0-2FCA11CD6F7F}"/>
              </a:ext>
            </a:extLst>
          </p:cNvPr>
          <p:cNvSpPr txBox="1"/>
          <p:nvPr/>
        </p:nvSpPr>
        <p:spPr>
          <a:xfrm>
            <a:off x="1379924" y="45352"/>
            <a:ext cx="67915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200" spc="-20" dirty="0">
                <a:solidFill>
                  <a:srgbClr val="FF7900"/>
                </a:solidFill>
                <a:latin typeface="Helvetica 75 Bold" panose="020B0804020202020204" pitchFamily="34" charset="0"/>
              </a:rPr>
              <a:t>…des parcours diplômants</a:t>
            </a:r>
          </a:p>
          <a:p>
            <a:pPr algn="ctr">
              <a:lnSpc>
                <a:spcPct val="100000"/>
              </a:lnSpc>
            </a:pPr>
            <a:r>
              <a:rPr lang="fr-FR" sz="3200" spc="-20" dirty="0">
                <a:solidFill>
                  <a:srgbClr val="FF7900"/>
                </a:solidFill>
                <a:latin typeface="Helvetica 75 Bold" panose="020B0804020202020204" pitchFamily="34" charset="0"/>
              </a:rPr>
              <a:t>en situation de travail</a:t>
            </a:r>
          </a:p>
          <a:p>
            <a:pPr algn="ctr">
              <a:lnSpc>
                <a:spcPct val="100000"/>
              </a:lnSpc>
            </a:pPr>
            <a:r>
              <a:rPr lang="fr-FR" sz="3200" spc="-20" dirty="0">
                <a:solidFill>
                  <a:srgbClr val="FF7900"/>
                </a:solidFill>
                <a:latin typeface="Helvetica 75 Bold" panose="020B0804020202020204" pitchFamily="34" charset="0"/>
              </a:rPr>
              <a:t>et modulaires… 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89DFF98-EF16-04CD-C73E-5B4E4B916B0D}"/>
              </a:ext>
            </a:extLst>
          </p:cNvPr>
          <p:cNvSpPr/>
          <p:nvPr/>
        </p:nvSpPr>
        <p:spPr>
          <a:xfrm>
            <a:off x="7416976" y="4473143"/>
            <a:ext cx="526596" cy="4957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0000"/>
                </a:solidFill>
              </a:rPr>
              <a:t>18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CA2EC6A-1AB8-0295-4AE5-4810C797E9CD}"/>
              </a:ext>
            </a:extLst>
          </p:cNvPr>
          <p:cNvSpPr/>
          <p:nvPr/>
        </p:nvSpPr>
        <p:spPr>
          <a:xfrm>
            <a:off x="4361897" y="4501918"/>
            <a:ext cx="526596" cy="4957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0000"/>
                </a:solidFill>
              </a:rPr>
              <a:t>60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C070B7E-A15A-CCD3-AB72-14384D283B65}"/>
              </a:ext>
            </a:extLst>
          </p:cNvPr>
          <p:cNvSpPr/>
          <p:nvPr/>
        </p:nvSpPr>
        <p:spPr>
          <a:xfrm>
            <a:off x="1290880" y="4501918"/>
            <a:ext cx="526596" cy="4957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rgbClr val="000000"/>
                </a:solidFill>
              </a:rPr>
              <a:t>17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C47625B-5FC4-A63B-D248-1E0021EC2A21}"/>
              </a:ext>
            </a:extLst>
          </p:cNvPr>
          <p:cNvSpPr txBox="1"/>
          <p:nvPr/>
        </p:nvSpPr>
        <p:spPr>
          <a:xfrm>
            <a:off x="1011427" y="4897279"/>
            <a:ext cx="37800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/>
              <a:t>15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0E5F47C-7193-FBBE-3566-F0F122F8502C}"/>
              </a:ext>
            </a:extLst>
          </p:cNvPr>
          <p:cNvSpPr txBox="1"/>
          <p:nvPr/>
        </p:nvSpPr>
        <p:spPr>
          <a:xfrm>
            <a:off x="3987176" y="4856016"/>
            <a:ext cx="37800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sz="1600" dirty="0"/>
              <a:t>180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C98620C-BA3B-56FF-AF6A-3A0CA90AB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2" y="394821"/>
            <a:ext cx="2154436" cy="4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0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1E38A482-6BC2-42F0-A2A0-B0C01A7F1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6" r="42346"/>
          <a:stretch/>
        </p:blipFill>
        <p:spPr>
          <a:xfrm>
            <a:off x="-946" y="-9772"/>
            <a:ext cx="2176064" cy="51435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513CB79-DFEC-43CE-97E9-A348A7FBAEAA}"/>
              </a:ext>
            </a:extLst>
          </p:cNvPr>
          <p:cNvSpPr/>
          <p:nvPr/>
        </p:nvSpPr>
        <p:spPr>
          <a:xfrm>
            <a:off x="3408132" y="524052"/>
            <a:ext cx="3941310" cy="6466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fr-FR" sz="1050" dirty="0">
              <a:solidFill>
                <a:prstClr val="black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9337E6F-2033-4F8C-98EE-1AC760017166}"/>
              </a:ext>
            </a:extLst>
          </p:cNvPr>
          <p:cNvSpPr txBox="1"/>
          <p:nvPr/>
        </p:nvSpPr>
        <p:spPr>
          <a:xfrm>
            <a:off x="2392969" y="1042980"/>
            <a:ext cx="654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1050" dirty="0">
                <a:solidFill>
                  <a:prstClr val="black"/>
                </a:solidFill>
                <a:latin typeface="Helvetica 75 Bold" panose="020B0804020202020204" pitchFamily="34" charset="0"/>
              </a:rPr>
              <a:t>Bac +2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A84B57C-3C6D-430C-9E35-EF0BF6CCBDF9}"/>
              </a:ext>
            </a:extLst>
          </p:cNvPr>
          <p:cNvSpPr txBox="1"/>
          <p:nvPr/>
        </p:nvSpPr>
        <p:spPr>
          <a:xfrm>
            <a:off x="4988475" y="2828105"/>
            <a:ext cx="8818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1050" dirty="0">
                <a:solidFill>
                  <a:prstClr val="black"/>
                </a:solidFill>
                <a:latin typeface="Helvetica 75 Bold" panose="020B0804020202020204" pitchFamily="34" charset="0"/>
              </a:rPr>
              <a:t>Bac +5</a:t>
            </a:r>
          </a:p>
          <a:p>
            <a:pPr algn="ctr" defTabSz="685800"/>
            <a:r>
              <a:rPr lang="fr-FR" sz="1050" dirty="0" err="1">
                <a:solidFill>
                  <a:prstClr val="black"/>
                </a:solidFill>
                <a:latin typeface="Helvetica 75 Bold" panose="020B0804020202020204" pitchFamily="34" charset="0"/>
              </a:rPr>
              <a:t>Reskilling</a:t>
            </a:r>
            <a:endParaRPr lang="fr-FR" sz="1050" dirty="0">
              <a:solidFill>
                <a:prstClr val="black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EAAD72A-CA1A-41AD-BB6C-8307B4EB73EB}"/>
              </a:ext>
            </a:extLst>
          </p:cNvPr>
          <p:cNvSpPr/>
          <p:nvPr/>
        </p:nvSpPr>
        <p:spPr>
          <a:xfrm>
            <a:off x="3408131" y="524050"/>
            <a:ext cx="5473996" cy="646612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fr-FR" sz="825" dirty="0">
                <a:solidFill>
                  <a:prstClr val="black"/>
                </a:solidFill>
                <a:latin typeface="Helvetica 75 Bold" panose="020B0804020202020204" pitchFamily="34" charset="0"/>
              </a:rPr>
              <a:t>Diplôme d'ingénieur Spécialité informatique Parcours Cybersécurité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77B7B87-9EFE-4D62-B5A3-BF713B8480B7}"/>
              </a:ext>
            </a:extLst>
          </p:cNvPr>
          <p:cNvSpPr/>
          <p:nvPr/>
        </p:nvSpPr>
        <p:spPr>
          <a:xfrm>
            <a:off x="3408129" y="1277066"/>
            <a:ext cx="1273425" cy="646612"/>
          </a:xfrm>
          <a:prstGeom prst="roundRect">
            <a:avLst/>
          </a:prstGeom>
          <a:ln w="28575">
            <a:solidFill>
              <a:srgbClr val="F593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fr-FR" sz="825" dirty="0">
                <a:solidFill>
                  <a:prstClr val="black"/>
                </a:solidFill>
                <a:latin typeface="Helvetica 75 Bold" panose="020B0804020202020204" pitchFamily="34" charset="0"/>
              </a:rPr>
              <a:t>Licence en informatique spécialisée en Cybersécurité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F7AE9F1-A7BA-40BB-A8FE-F236AB19781F}"/>
              </a:ext>
            </a:extLst>
          </p:cNvPr>
          <p:cNvSpPr/>
          <p:nvPr/>
        </p:nvSpPr>
        <p:spPr>
          <a:xfrm>
            <a:off x="4822184" y="1261757"/>
            <a:ext cx="2527257" cy="646612"/>
          </a:xfrm>
          <a:prstGeom prst="roundRect">
            <a:avLst/>
          </a:prstGeom>
          <a:ln w="28575">
            <a:solidFill>
              <a:srgbClr val="C4122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 defTabSz="685800"/>
            <a:r>
              <a:rPr lang="fr-FR" sz="825" dirty="0">
                <a:solidFill>
                  <a:prstClr val="black"/>
                </a:solidFill>
                <a:latin typeface="Helvetica 75 Bold"/>
              </a:rPr>
              <a:t>Master Sécurité informatique, cybersécurité et cybermenaces 1 &amp; 2</a:t>
            </a:r>
            <a:endParaRPr lang="fr-FR" sz="825" dirty="0">
              <a:solidFill>
                <a:prstClr val="black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FF2FE19-D3E4-46AA-B768-892AD699A820}"/>
              </a:ext>
            </a:extLst>
          </p:cNvPr>
          <p:cNvSpPr/>
          <p:nvPr/>
        </p:nvSpPr>
        <p:spPr>
          <a:xfrm>
            <a:off x="4822184" y="1993059"/>
            <a:ext cx="2527258" cy="646612"/>
          </a:xfrm>
          <a:prstGeom prst="roundRect">
            <a:avLst/>
          </a:prstGeom>
          <a:ln w="28575">
            <a:solidFill>
              <a:srgbClr val="C4122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 defTabSz="685800"/>
            <a:r>
              <a:rPr lang="fr-FR" sz="825" dirty="0">
                <a:solidFill>
                  <a:prstClr val="black"/>
                </a:solidFill>
                <a:latin typeface="Helvetica 75 Bold"/>
              </a:rPr>
              <a:t>Master Sécurité informatique, cybersécurité et cybermenaces 1 &amp; 2</a:t>
            </a:r>
            <a:endParaRPr lang="fr-FR" sz="825" dirty="0">
              <a:solidFill>
                <a:prstClr val="black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F840725-FEF3-4ABE-B605-64C12DB51C82}"/>
              </a:ext>
            </a:extLst>
          </p:cNvPr>
          <p:cNvSpPr/>
          <p:nvPr/>
        </p:nvSpPr>
        <p:spPr>
          <a:xfrm>
            <a:off x="7416143" y="1246700"/>
            <a:ext cx="1476335" cy="2106811"/>
          </a:xfrm>
          <a:prstGeom prst="roundRect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 defTabSz="685800"/>
            <a:r>
              <a:rPr lang="fr-FR" sz="825" dirty="0">
                <a:solidFill>
                  <a:prstClr val="black"/>
                </a:solidFill>
                <a:latin typeface="Helvetica 75 Bold" panose="020B0804020202020204" pitchFamily="34" charset="0"/>
              </a:rPr>
              <a:t>Diplôme d'ingénieur Spécialité informatique Parcours Cybersécurité</a:t>
            </a:r>
          </a:p>
          <a:p>
            <a:pPr algn="ctr" defTabSz="685800"/>
            <a:r>
              <a:rPr lang="fr-FR" sz="825" dirty="0">
                <a:solidFill>
                  <a:prstClr val="black"/>
                </a:solidFill>
                <a:latin typeface="Helvetica 75 Bold"/>
              </a:rPr>
              <a:t>1 an supp.</a:t>
            </a:r>
            <a:endParaRPr lang="fr-FR" sz="825" dirty="0">
              <a:solidFill>
                <a:prstClr val="black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83E3F07D-21F1-437E-AFAB-F46B38814FA7}"/>
              </a:ext>
            </a:extLst>
          </p:cNvPr>
          <p:cNvSpPr/>
          <p:nvPr/>
        </p:nvSpPr>
        <p:spPr>
          <a:xfrm>
            <a:off x="6167315" y="2715709"/>
            <a:ext cx="1151982" cy="640289"/>
          </a:xfrm>
          <a:prstGeom prst="roundRect">
            <a:avLst/>
          </a:prstGeom>
          <a:ln w="28575">
            <a:solidFill>
              <a:srgbClr val="C4122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 defTabSz="685800"/>
            <a:r>
              <a:rPr lang="fr-FR" sz="825" dirty="0">
                <a:solidFill>
                  <a:prstClr val="black"/>
                </a:solidFill>
                <a:latin typeface="Helvetica 75 Bold"/>
              </a:rPr>
              <a:t>Master Sécurité informatique, cybersécurité et cybermenaces 2</a:t>
            </a:r>
            <a:endParaRPr lang="fr-FR" sz="825" dirty="0">
              <a:solidFill>
                <a:prstClr val="black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B5EFDBD-69C2-4307-A829-078F0EBFBDF1}"/>
              </a:ext>
            </a:extLst>
          </p:cNvPr>
          <p:cNvSpPr txBox="1"/>
          <p:nvPr/>
        </p:nvSpPr>
        <p:spPr>
          <a:xfrm>
            <a:off x="2553881" y="2795553"/>
            <a:ext cx="2583382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788" dirty="0">
                <a:solidFill>
                  <a:prstClr val="black"/>
                </a:solidFill>
                <a:latin typeface="Helvetica 45 Light" panose="020B0403020202020204" pitchFamily="34" charset="0"/>
              </a:rPr>
              <a:t>Je suis issu d’une formation informatique et réseau et je veux </a:t>
            </a:r>
            <a:r>
              <a:rPr lang="fr-FR" sz="788" dirty="0">
                <a:solidFill>
                  <a:srgbClr val="ED7D31"/>
                </a:solidFill>
                <a:latin typeface="Helvetica 45 Light" panose="020B0403020202020204" pitchFamily="34" charset="0"/>
              </a:rPr>
              <a:t>me convertir ou compléter ma formation</a:t>
            </a:r>
            <a:r>
              <a:rPr lang="fr-FR" sz="788" dirty="0">
                <a:solidFill>
                  <a:prstClr val="black"/>
                </a:solidFill>
                <a:latin typeface="Helvetica 45 Light" panose="020B0403020202020204" pitchFamily="34" charset="0"/>
              </a:rPr>
              <a:t> dans le domaine de la cybersécurité 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763449D-CC78-46C8-A65A-41953CC0F0E2}"/>
              </a:ext>
            </a:extLst>
          </p:cNvPr>
          <p:cNvSpPr txBox="1"/>
          <p:nvPr/>
        </p:nvSpPr>
        <p:spPr>
          <a:xfrm>
            <a:off x="3034135" y="3591864"/>
            <a:ext cx="3522990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788" dirty="0">
                <a:solidFill>
                  <a:prstClr val="black"/>
                </a:solidFill>
                <a:latin typeface="Helvetica 45 Light" panose="020B0403020202020204" pitchFamily="34" charset="0"/>
              </a:rPr>
              <a:t>Je suis issu d’une formation informatique et réseau et souhaite me spécialiser en vue d’une </a:t>
            </a:r>
            <a:r>
              <a:rPr lang="fr-FR" sz="788" dirty="0">
                <a:solidFill>
                  <a:srgbClr val="ED7D31"/>
                </a:solidFill>
                <a:latin typeface="Helvetica 45 Light" panose="020B0403020202020204" pitchFamily="34" charset="0"/>
              </a:rPr>
              <a:t>prise de poste en responsabilité cyber</a:t>
            </a:r>
            <a:endParaRPr lang="fr-FR" sz="788" dirty="0">
              <a:solidFill>
                <a:prstClr val="black"/>
              </a:solidFill>
              <a:latin typeface="Helvetica 45 Light" panose="020B0403020202020204" pitchFamily="34" charset="0"/>
            </a:endParaRPr>
          </a:p>
          <a:p>
            <a:pPr algn="ctr" defTabSz="685800"/>
            <a:r>
              <a:rPr lang="fr-FR" sz="788" dirty="0">
                <a:solidFill>
                  <a:prstClr val="black"/>
                </a:solidFill>
                <a:latin typeface="Helvetica 45 Light" panose="020B0403020202020204" pitchFamily="34" charset="0"/>
              </a:rPr>
              <a:t>En français, et un coût de </a:t>
            </a:r>
            <a:r>
              <a:rPr lang="fr-FR" sz="788" dirty="0">
                <a:solidFill>
                  <a:srgbClr val="ED7D31"/>
                </a:solidFill>
                <a:latin typeface="Helvetica 45 Light" panose="020B0403020202020204" pitchFamily="34" charset="0"/>
              </a:rPr>
              <a:t>16 000 euros</a:t>
            </a:r>
            <a:r>
              <a:rPr lang="fr-FR" sz="788" dirty="0">
                <a:solidFill>
                  <a:prstClr val="black"/>
                </a:solidFill>
                <a:latin typeface="Helvetica 45 Light" panose="020B0403020202020204" pitchFamily="34" charset="0"/>
              </a:rPr>
              <a:t>.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3A86BF7-2D05-49B4-A941-5FE67F88C047}"/>
              </a:ext>
            </a:extLst>
          </p:cNvPr>
          <p:cNvSpPr txBox="1"/>
          <p:nvPr/>
        </p:nvSpPr>
        <p:spPr>
          <a:xfrm>
            <a:off x="6200319" y="3556110"/>
            <a:ext cx="8818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1050" dirty="0">
                <a:solidFill>
                  <a:prstClr val="black"/>
                </a:solidFill>
                <a:latin typeface="Helvetica 75 Bold" panose="020B0804020202020204" pitchFamily="34" charset="0"/>
              </a:rPr>
              <a:t>Bac +5</a:t>
            </a:r>
          </a:p>
          <a:p>
            <a:pPr algn="ctr" defTabSz="685800"/>
            <a:r>
              <a:rPr lang="fr-FR" sz="1050" dirty="0" err="1">
                <a:solidFill>
                  <a:prstClr val="black"/>
                </a:solidFill>
                <a:latin typeface="Helvetica 75 Bold" panose="020B0804020202020204" pitchFamily="34" charset="0"/>
              </a:rPr>
              <a:t>Upskilling</a:t>
            </a:r>
            <a:endParaRPr lang="fr-FR" sz="1050" dirty="0">
              <a:solidFill>
                <a:prstClr val="black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8478ECE-33A8-4AB1-A4E1-2EF56361460D}"/>
              </a:ext>
            </a:extLst>
          </p:cNvPr>
          <p:cNvSpPr/>
          <p:nvPr/>
        </p:nvSpPr>
        <p:spPr>
          <a:xfrm>
            <a:off x="7416144" y="3444604"/>
            <a:ext cx="1476336" cy="640289"/>
          </a:xfrm>
          <a:prstGeom prst="roundRect">
            <a:avLst/>
          </a:prstGeom>
          <a:ln w="28575">
            <a:solidFill>
              <a:srgbClr val="0242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/>
            <a:r>
              <a:rPr lang="fr-FR" sz="1050" dirty="0" err="1">
                <a:solidFill>
                  <a:prstClr val="black"/>
                </a:solidFill>
                <a:latin typeface="Helvetica 75 Bold" panose="020B0804020202020204" pitchFamily="34" charset="0"/>
              </a:rPr>
              <a:t>Executive</a:t>
            </a:r>
            <a:r>
              <a:rPr lang="fr-FR" sz="1050" dirty="0">
                <a:solidFill>
                  <a:prstClr val="black"/>
                </a:solidFill>
                <a:latin typeface="Helvetica 75 Bold" panose="020B0804020202020204" pitchFamily="34" charset="0"/>
              </a:rPr>
              <a:t> </a:t>
            </a:r>
            <a:r>
              <a:rPr lang="fr-FR" sz="1050" dirty="0" err="1">
                <a:solidFill>
                  <a:prstClr val="black"/>
                </a:solidFill>
                <a:latin typeface="Helvetica 75 Bold" panose="020B0804020202020204" pitchFamily="34" charset="0"/>
              </a:rPr>
              <a:t>Msc</a:t>
            </a:r>
            <a:r>
              <a:rPr lang="fr-FR" sz="1050" dirty="0">
                <a:solidFill>
                  <a:prstClr val="black"/>
                </a:solidFill>
                <a:latin typeface="Helvetica 75 Bold" panose="020B0804020202020204" pitchFamily="34" charset="0"/>
              </a:rPr>
              <a:t> in </a:t>
            </a:r>
          </a:p>
          <a:p>
            <a:pPr defTabSz="685800"/>
            <a:r>
              <a:rPr lang="fr-FR" sz="1050" dirty="0" err="1">
                <a:solidFill>
                  <a:prstClr val="black"/>
                </a:solidFill>
                <a:latin typeface="Helvetica 75 Bold" panose="020B0804020202020204" pitchFamily="34" charset="0"/>
              </a:rPr>
              <a:t>Cybersecurity</a:t>
            </a:r>
            <a:endParaRPr lang="fr-FR" sz="1050" dirty="0">
              <a:solidFill>
                <a:prstClr val="black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1506A58-096A-4159-8E46-A39B35382284}"/>
              </a:ext>
            </a:extLst>
          </p:cNvPr>
          <p:cNvSpPr txBox="1"/>
          <p:nvPr/>
        </p:nvSpPr>
        <p:spPr>
          <a:xfrm>
            <a:off x="3625982" y="950297"/>
            <a:ext cx="3328481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788" dirty="0">
                <a:solidFill>
                  <a:prstClr val="black"/>
                </a:solidFill>
                <a:latin typeface="Helvetica 45 Light" panose="020B0403020202020204" pitchFamily="34" charset="0"/>
              </a:rPr>
              <a:t>Pour un cursus modulable et prévu sur du long terme</a:t>
            </a:r>
          </a:p>
        </p:txBody>
      </p:sp>
      <p:pic>
        <p:nvPicPr>
          <p:cNvPr id="53" name="Picture 4">
            <a:extLst>
              <a:ext uri="{FF2B5EF4-FFF2-40B4-BE49-F238E27FC236}">
                <a16:creationId xmlns:a16="http://schemas.microsoft.com/office/drawing/2014/main" id="{C83FEDDF-B024-454E-919A-6DAB544C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08" y="2510196"/>
            <a:ext cx="517815" cy="1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École polytechnique (France) — Wikipédia">
            <a:extLst>
              <a:ext uri="{FF2B5EF4-FFF2-40B4-BE49-F238E27FC236}">
                <a16:creationId xmlns:a16="http://schemas.microsoft.com/office/drawing/2014/main" id="{A2188CAE-5D55-40B3-8944-A5DBBA448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389" y="3717540"/>
            <a:ext cx="277325" cy="39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C0B0E163-38EC-4262-9CFB-A03C230079EA}"/>
              </a:ext>
            </a:extLst>
          </p:cNvPr>
          <p:cNvSpPr/>
          <p:nvPr/>
        </p:nvSpPr>
        <p:spPr>
          <a:xfrm>
            <a:off x="355987" y="3273331"/>
            <a:ext cx="2845063" cy="1678977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fr-FR" sz="788" dirty="0">
                <a:solidFill>
                  <a:prstClr val="white"/>
                </a:solidFill>
                <a:latin typeface="Helvetica 45 Light" panose="020B0403020202020204" pitchFamily="34" charset="0"/>
              </a:rPr>
              <a:t>Les programmes diplômants d’OCC sont </a:t>
            </a:r>
            <a:r>
              <a:rPr lang="fr-FR" sz="788" dirty="0">
                <a:solidFill>
                  <a:srgbClr val="ED7D31"/>
                </a:solidFill>
                <a:latin typeface="Helvetica 45 Light" panose="020B0403020202020204" pitchFamily="34" charset="0"/>
              </a:rPr>
              <a:t>éligibles au Compte Personnel de Formation (CPF). </a:t>
            </a:r>
            <a:endParaRPr lang="fr-FR" sz="788" dirty="0">
              <a:solidFill>
                <a:prstClr val="white"/>
              </a:solidFill>
              <a:latin typeface="Helvetica 45 Light" panose="020B0403020202020204" pitchFamily="34" charset="0"/>
            </a:endParaRPr>
          </a:p>
          <a:p>
            <a:pPr algn="ctr" defTabSz="685800"/>
            <a:r>
              <a:rPr lang="fr-FR" sz="788" dirty="0">
                <a:solidFill>
                  <a:prstClr val="white"/>
                </a:solidFill>
                <a:latin typeface="Helvetica 45 Light" panose="020B0403020202020204" pitchFamily="34" charset="0"/>
              </a:rPr>
              <a:t>Si vous souhaitez participer vous serez invité à mobiliser votre CPF. </a:t>
            </a:r>
          </a:p>
          <a:p>
            <a:pPr algn="ctr" defTabSz="685800"/>
            <a:r>
              <a:rPr lang="fr-FR" sz="788" dirty="0">
                <a:solidFill>
                  <a:prstClr val="white"/>
                </a:solidFill>
                <a:latin typeface="Helvetica 45 Light" panose="020B0403020202020204" pitchFamily="34" charset="0"/>
              </a:rPr>
              <a:t>Une </a:t>
            </a:r>
            <a:r>
              <a:rPr lang="fr-FR" sz="788" dirty="0">
                <a:solidFill>
                  <a:schemeClr val="accent2"/>
                </a:solidFill>
                <a:latin typeface="Helvetica 45 Light" panose="020B0403020202020204" pitchFamily="34" charset="0"/>
              </a:rPr>
              <a:t>clause de dédit formation </a:t>
            </a:r>
            <a:r>
              <a:rPr lang="fr-FR" sz="788" dirty="0">
                <a:solidFill>
                  <a:prstClr val="white"/>
                </a:solidFill>
                <a:latin typeface="Helvetica 45 Light" panose="020B0403020202020204" pitchFamily="34" charset="0"/>
              </a:rPr>
              <a:t>pourra être mise en œuvre à la demande du RH du candidat. 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01DBE19-DFCD-4531-890A-B690B4C0BD10}"/>
              </a:ext>
            </a:extLst>
          </p:cNvPr>
          <p:cNvSpPr/>
          <p:nvPr/>
        </p:nvSpPr>
        <p:spPr>
          <a:xfrm>
            <a:off x="-379709" y="150666"/>
            <a:ext cx="2375310" cy="887102"/>
          </a:xfrm>
          <a:prstGeom prst="roundRect">
            <a:avLst>
              <a:gd name="adj" fmla="val 3905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685800"/>
            <a:r>
              <a:rPr lang="fr-FR" sz="1500" dirty="0">
                <a:solidFill>
                  <a:srgbClr val="FF7900"/>
                </a:solidFill>
                <a:latin typeface="Helvetica 75 Bold" panose="020B0804020202020204" pitchFamily="34" charset="0"/>
              </a:rPr>
              <a:t>Candidats Internes</a:t>
            </a:r>
          </a:p>
          <a:p>
            <a:pPr algn="r" defTabSz="685800"/>
            <a:r>
              <a:rPr lang="fr-FR" sz="1500" dirty="0">
                <a:solidFill>
                  <a:srgbClr val="FF7900"/>
                </a:solidFill>
                <a:latin typeface="Helvetica 75 Bold" panose="020B0804020202020204" pitchFamily="34" charset="0"/>
              </a:rPr>
              <a:t>En France ou international</a:t>
            </a:r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6A78D616-7B37-4206-B0AE-C1AB8CC5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997" y="1775114"/>
            <a:ext cx="517815" cy="1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DC9B6B36-9E81-416C-B47D-A9884CCA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213" y="3166636"/>
            <a:ext cx="517815" cy="1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>
            <a:extLst>
              <a:ext uri="{FF2B5EF4-FFF2-40B4-BE49-F238E27FC236}">
                <a16:creationId xmlns:a16="http://schemas.microsoft.com/office/drawing/2014/main" id="{DDEEF686-CECF-4DA4-91EB-7A5C46918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997" y="991199"/>
            <a:ext cx="517815" cy="1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72E6C89-0E8A-4B52-96D9-4AFBD54E9FA6}"/>
              </a:ext>
            </a:extLst>
          </p:cNvPr>
          <p:cNvSpPr/>
          <p:nvPr/>
        </p:nvSpPr>
        <p:spPr>
          <a:xfrm>
            <a:off x="5508104" y="81667"/>
            <a:ext cx="1780284" cy="366345"/>
          </a:xfrm>
          <a:prstGeom prst="roundRect">
            <a:avLst/>
          </a:prstGeom>
          <a:ln w="28575">
            <a:solidFill>
              <a:srgbClr val="F593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fr-FR" sz="788" dirty="0">
                <a:solidFill>
                  <a:prstClr val="black"/>
                </a:solidFill>
                <a:latin typeface="Helvetica 75 Bold" panose="020B0804020202020204" pitchFamily="34" charset="0"/>
              </a:rPr>
              <a:t>Certificat de compétence Analyste cyber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C6E8A07-D413-4120-A808-2E07C4686A4C}"/>
              </a:ext>
            </a:extLst>
          </p:cNvPr>
          <p:cNvCxnSpPr>
            <a:cxnSpLocks/>
            <a:stCxn id="14" idx="3"/>
            <a:endCxn id="35" idx="1"/>
          </p:cNvCxnSpPr>
          <p:nvPr/>
        </p:nvCxnSpPr>
        <p:spPr>
          <a:xfrm flipV="1">
            <a:off x="3047393" y="847356"/>
            <a:ext cx="360738" cy="322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DB94332-DB56-433F-A4DC-E2F813F2B8C0}"/>
              </a:ext>
            </a:extLst>
          </p:cNvPr>
          <p:cNvCxnSpPr>
            <a:cxnSpLocks/>
            <a:stCxn id="14" idx="3"/>
            <a:endCxn id="36" idx="1"/>
          </p:cNvCxnSpPr>
          <p:nvPr/>
        </p:nvCxnSpPr>
        <p:spPr>
          <a:xfrm>
            <a:off x="3047393" y="1169938"/>
            <a:ext cx="360736" cy="43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0D4FD827-30C8-43F6-A3F3-7F947D07AFBC}"/>
              </a:ext>
            </a:extLst>
          </p:cNvPr>
          <p:cNvSpPr txBox="1"/>
          <p:nvPr/>
        </p:nvSpPr>
        <p:spPr>
          <a:xfrm>
            <a:off x="3796647" y="2173818"/>
            <a:ext cx="7792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1050" dirty="0">
                <a:solidFill>
                  <a:prstClr val="black"/>
                </a:solidFill>
                <a:latin typeface="Helvetica 75 Bold" panose="020B0804020202020204" pitchFamily="34" charset="0"/>
              </a:rPr>
              <a:t>Bac +3/4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613FF93-8348-42B1-AA04-56E95526C43C}"/>
              </a:ext>
            </a:extLst>
          </p:cNvPr>
          <p:cNvCxnSpPr>
            <a:cxnSpLocks/>
            <a:stCxn id="50" idx="3"/>
            <a:endCxn id="38" idx="1"/>
          </p:cNvCxnSpPr>
          <p:nvPr/>
        </p:nvCxnSpPr>
        <p:spPr>
          <a:xfrm>
            <a:off x="4575929" y="2300776"/>
            <a:ext cx="246255" cy="1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23A8F182-CD2E-4466-AA46-E529552A9067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5870323" y="3035854"/>
            <a:ext cx="296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2B7F3C0-54C3-4D5E-8A4B-26FF063F5D57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7082167" y="3763859"/>
            <a:ext cx="333977" cy="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3" name="Picture 4">
            <a:extLst>
              <a:ext uri="{FF2B5EF4-FFF2-40B4-BE49-F238E27FC236}">
                <a16:creationId xmlns:a16="http://schemas.microsoft.com/office/drawing/2014/main" id="{DD2BC0BA-4501-448E-86EC-BE8ED8E60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790" y="288184"/>
            <a:ext cx="465506" cy="10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7029ECDF-53F5-4D26-BEA8-73C2FB2855C5}"/>
              </a:ext>
            </a:extLst>
          </p:cNvPr>
          <p:cNvSpPr txBox="1"/>
          <p:nvPr/>
        </p:nvSpPr>
        <p:spPr>
          <a:xfrm>
            <a:off x="3046843" y="4301278"/>
            <a:ext cx="3522990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788" dirty="0">
                <a:solidFill>
                  <a:prstClr val="black"/>
                </a:solidFill>
                <a:latin typeface="Helvetica 45 Light" panose="020B0403020202020204" pitchFamily="34" charset="0"/>
              </a:rPr>
              <a:t>Je suis issu d’une formation informatique et réseau et souhaite me spécialiser en </a:t>
            </a:r>
            <a:r>
              <a:rPr lang="fr-FR" sz="788" dirty="0">
                <a:solidFill>
                  <a:srgbClr val="ED7D31"/>
                </a:solidFill>
                <a:latin typeface="Helvetica 45 Light" panose="020B0403020202020204" pitchFamily="34" charset="0"/>
              </a:rPr>
              <a:t>cyber</a:t>
            </a:r>
            <a:endParaRPr lang="fr-FR" sz="788" dirty="0">
              <a:solidFill>
                <a:prstClr val="black"/>
              </a:solidFill>
              <a:latin typeface="Helvetica 45 Light" panose="020B0403020202020204" pitchFamily="34" charset="0"/>
            </a:endParaRPr>
          </a:p>
          <a:p>
            <a:pPr algn="ctr" defTabSz="685800"/>
            <a:r>
              <a:rPr lang="fr-FR" sz="788" dirty="0">
                <a:solidFill>
                  <a:prstClr val="black"/>
                </a:solidFill>
                <a:latin typeface="Helvetica 45 Light" panose="020B0403020202020204" pitchFamily="34" charset="0"/>
              </a:rPr>
              <a:t>En anglais, et un coût de </a:t>
            </a:r>
            <a:r>
              <a:rPr lang="fr-FR" sz="788" dirty="0">
                <a:solidFill>
                  <a:schemeClr val="accent2"/>
                </a:solidFill>
                <a:latin typeface="Helvetica 45 Light" panose="020B0403020202020204" pitchFamily="34" charset="0"/>
              </a:rPr>
              <a:t>8500€ sur 2 ans</a:t>
            </a:r>
            <a:r>
              <a:rPr lang="fr-FR" sz="788" dirty="0">
                <a:solidFill>
                  <a:prstClr val="black"/>
                </a:solidFill>
                <a:latin typeface="Helvetica 45 Light" panose="020B0403020202020204" pitchFamily="34" charset="0"/>
              </a:rPr>
              <a:t>.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255C32E-EFB1-4A85-A391-49213DF79F8B}"/>
              </a:ext>
            </a:extLst>
          </p:cNvPr>
          <p:cNvSpPr txBox="1"/>
          <p:nvPr/>
        </p:nvSpPr>
        <p:spPr>
          <a:xfrm>
            <a:off x="6200319" y="4276826"/>
            <a:ext cx="8818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1050" dirty="0">
                <a:solidFill>
                  <a:prstClr val="black"/>
                </a:solidFill>
                <a:latin typeface="Helvetica 75 Bold" panose="020B0804020202020204" pitchFamily="34" charset="0"/>
              </a:rPr>
              <a:t>Bac +5</a:t>
            </a:r>
          </a:p>
          <a:p>
            <a:pPr algn="ctr" defTabSz="685800"/>
            <a:r>
              <a:rPr lang="fr-FR" sz="1050" dirty="0" err="1">
                <a:solidFill>
                  <a:prstClr val="black"/>
                </a:solidFill>
                <a:latin typeface="Helvetica 75 Bold" panose="020B0804020202020204" pitchFamily="34" charset="0"/>
              </a:rPr>
              <a:t>Upskilling</a:t>
            </a:r>
            <a:endParaRPr lang="fr-FR" sz="1050" dirty="0">
              <a:solidFill>
                <a:prstClr val="black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CD17827E-74A2-4952-B72E-BB10408926B7}"/>
              </a:ext>
            </a:extLst>
          </p:cNvPr>
          <p:cNvSpPr/>
          <p:nvPr/>
        </p:nvSpPr>
        <p:spPr>
          <a:xfrm>
            <a:off x="7450408" y="4163155"/>
            <a:ext cx="1431719" cy="640289"/>
          </a:xfrm>
          <a:prstGeom prst="roundRect">
            <a:avLst/>
          </a:prstGeom>
          <a:ln w="28575">
            <a:solidFill>
              <a:srgbClr val="0242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/>
            <a:r>
              <a:rPr lang="fr-FR" sz="1050" dirty="0" err="1">
                <a:solidFill>
                  <a:prstClr val="black"/>
                </a:solidFill>
                <a:latin typeface="Helvetica 75 Bold" panose="020B0804020202020204" pitchFamily="34" charset="0"/>
              </a:rPr>
              <a:t>Msc</a:t>
            </a:r>
            <a:r>
              <a:rPr lang="fr-FR" sz="1050" dirty="0">
                <a:solidFill>
                  <a:prstClr val="black"/>
                </a:solidFill>
                <a:latin typeface="Helvetica 75 Bold" panose="020B0804020202020204" pitchFamily="34" charset="0"/>
              </a:rPr>
              <a:t> in </a:t>
            </a:r>
          </a:p>
          <a:p>
            <a:pPr defTabSz="685800"/>
            <a:r>
              <a:rPr lang="fr-FR" sz="1050" dirty="0" err="1">
                <a:solidFill>
                  <a:prstClr val="black"/>
                </a:solidFill>
                <a:latin typeface="Helvetica 75 Bold" panose="020B0804020202020204" pitchFamily="34" charset="0"/>
              </a:rPr>
              <a:t>Applied</a:t>
            </a:r>
            <a:br>
              <a:rPr lang="fr-FR" sz="1050" dirty="0">
                <a:solidFill>
                  <a:prstClr val="black"/>
                </a:solidFill>
                <a:latin typeface="Helvetica 75 Bold" panose="020B0804020202020204" pitchFamily="34" charset="0"/>
              </a:rPr>
            </a:br>
            <a:r>
              <a:rPr lang="fr-FR" sz="1050" dirty="0" err="1">
                <a:solidFill>
                  <a:prstClr val="black"/>
                </a:solidFill>
                <a:latin typeface="Helvetica 75 Bold" panose="020B0804020202020204" pitchFamily="34" charset="0"/>
              </a:rPr>
              <a:t>Cybersecurity</a:t>
            </a:r>
            <a:endParaRPr lang="fr-FR" sz="1050" dirty="0">
              <a:solidFill>
                <a:prstClr val="black"/>
              </a:solidFill>
              <a:latin typeface="Helvetica 75 Bold" panose="020B0804020202020204" pitchFamily="34" charset="0"/>
            </a:endParaRP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5BADE527-6EEF-45D8-BC33-D5BCE2AF0AE6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 flipV="1">
            <a:off x="7082167" y="4483300"/>
            <a:ext cx="368241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6" name="Image 55">
            <a:extLst>
              <a:ext uri="{FF2B5EF4-FFF2-40B4-BE49-F238E27FC236}">
                <a16:creationId xmlns:a16="http://schemas.microsoft.com/office/drawing/2014/main" id="{4FA7B2E3-792F-4E27-B3DB-CE980E734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028" y="4269555"/>
            <a:ext cx="319611" cy="182278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6E6F3A03-AE67-4895-87D9-1A23E44392C1}"/>
              </a:ext>
            </a:extLst>
          </p:cNvPr>
          <p:cNvSpPr txBox="1"/>
          <p:nvPr/>
        </p:nvSpPr>
        <p:spPr>
          <a:xfrm>
            <a:off x="3685197" y="103305"/>
            <a:ext cx="1693589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788" dirty="0">
                <a:solidFill>
                  <a:prstClr val="black"/>
                </a:solidFill>
                <a:latin typeface="Helvetica 45 Light" panose="020B0403020202020204" pitchFamily="34" charset="0"/>
              </a:rPr>
              <a:t>Le </a:t>
            </a:r>
            <a:r>
              <a:rPr lang="fr-FR" sz="788" dirty="0">
                <a:solidFill>
                  <a:schemeClr val="accent2"/>
                </a:solidFill>
                <a:latin typeface="Helvetica 45 Light" panose="020B0403020202020204" pitchFamily="34" charset="0"/>
              </a:rPr>
              <a:t>BASIC</a:t>
            </a:r>
            <a:r>
              <a:rPr lang="fr-FR" sz="788" dirty="0">
                <a:solidFill>
                  <a:prstClr val="black"/>
                </a:solidFill>
                <a:latin typeface="Helvetica 45 Light" panose="020B0403020202020204" pitchFamily="34" charset="0"/>
              </a:rPr>
              <a:t> francophone pour travailler dans la sécurité des SI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854B64-13BD-7CCC-7EB1-D25C4016D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8699052" y="2682222"/>
            <a:ext cx="386851" cy="2266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6F73F7F-DFEF-C208-FFD4-3EC658AD0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8779252" y="3498183"/>
            <a:ext cx="218911" cy="1282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142D520-ED45-0688-5E7B-3E6B7DB6ED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770" y="3643356"/>
            <a:ext cx="218911" cy="1454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7F985B-4B96-1ACB-2CEC-CC1095385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8717647" y="4472967"/>
            <a:ext cx="342120" cy="2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0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FE913C41-D5E3-44B9-A77B-E8F5BBD477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7" r="46906"/>
          <a:stretch/>
        </p:blipFill>
        <p:spPr>
          <a:xfrm>
            <a:off x="6974546" y="0"/>
            <a:ext cx="2176064" cy="5141561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C10E89C-DDCE-4D63-AEB8-EEE1364D062B}"/>
              </a:ext>
            </a:extLst>
          </p:cNvPr>
          <p:cNvSpPr/>
          <p:nvPr/>
        </p:nvSpPr>
        <p:spPr>
          <a:xfrm>
            <a:off x="-198130" y="169164"/>
            <a:ext cx="2212391" cy="526600"/>
          </a:xfrm>
          <a:prstGeom prst="roundRect">
            <a:avLst>
              <a:gd name="adj" fmla="val 4692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685800"/>
            <a:r>
              <a:rPr lang="fr-FR" sz="1500" dirty="0">
                <a:solidFill>
                  <a:srgbClr val="FF7900"/>
                </a:solidFill>
                <a:latin typeface="Helvetica 75 Bold" panose="020B0804020202020204" pitchFamily="34" charset="0"/>
              </a:rPr>
              <a:t>Candidats externes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F11D1EA-1788-4173-96DE-61CC2BEFD06F}"/>
              </a:ext>
            </a:extLst>
          </p:cNvPr>
          <p:cNvSpPr/>
          <p:nvPr/>
        </p:nvSpPr>
        <p:spPr>
          <a:xfrm>
            <a:off x="1001647" y="1399048"/>
            <a:ext cx="1151982" cy="646612"/>
          </a:xfrm>
          <a:prstGeom prst="roundRect">
            <a:avLst/>
          </a:prstGeom>
          <a:ln w="28575">
            <a:solidFill>
              <a:srgbClr val="F593A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fr-FR" sz="900" dirty="0">
                <a:solidFill>
                  <a:prstClr val="black"/>
                </a:solidFill>
                <a:latin typeface="Helvetica 75 Bold" panose="020B0804020202020204" pitchFamily="34" charset="0"/>
              </a:rPr>
              <a:t>Licence en informatique spécialisée en Cybersécurité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8E281B1-9E36-4F7F-B59B-87154E291111}"/>
              </a:ext>
            </a:extLst>
          </p:cNvPr>
          <p:cNvSpPr/>
          <p:nvPr/>
        </p:nvSpPr>
        <p:spPr>
          <a:xfrm>
            <a:off x="2372793" y="1383741"/>
            <a:ext cx="2775199" cy="646612"/>
          </a:xfrm>
          <a:prstGeom prst="roundRect">
            <a:avLst/>
          </a:prstGeom>
          <a:ln w="28575">
            <a:solidFill>
              <a:srgbClr val="C4122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fr-FR" sz="900" dirty="0">
                <a:solidFill>
                  <a:prstClr val="black"/>
                </a:solidFill>
                <a:latin typeface="Helvetica 75 Bold" panose="020B0804020202020204" pitchFamily="34" charset="0"/>
              </a:rPr>
              <a:t>Master Sécurité informatique, cybersécurité et cybermenaces 1 &amp; 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0574CD3-9DBB-4D37-978B-71DAC127AAA3}"/>
              </a:ext>
            </a:extLst>
          </p:cNvPr>
          <p:cNvSpPr txBox="1"/>
          <p:nvPr/>
        </p:nvSpPr>
        <p:spPr>
          <a:xfrm>
            <a:off x="219822" y="1591629"/>
            <a:ext cx="60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1200" dirty="0">
                <a:solidFill>
                  <a:prstClr val="black"/>
                </a:solidFill>
                <a:latin typeface="Helvetica 75 Bold" panose="020B0804020202020204" pitchFamily="34" charset="0"/>
              </a:rPr>
              <a:t>Bac +2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14D1B23-24F3-4AE9-970A-789D5F5197F3}"/>
              </a:ext>
            </a:extLst>
          </p:cNvPr>
          <p:cNvSpPr/>
          <p:nvPr/>
        </p:nvSpPr>
        <p:spPr>
          <a:xfrm>
            <a:off x="5410063" y="1383741"/>
            <a:ext cx="1151982" cy="2231154"/>
          </a:xfrm>
          <a:prstGeom prst="roundRect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fr-FR" sz="900" dirty="0">
                <a:solidFill>
                  <a:prstClr val="black"/>
                </a:solidFill>
                <a:latin typeface="Helvetica 75 Bold" panose="020B0804020202020204" pitchFamily="34" charset="0"/>
              </a:rPr>
              <a:t>Diplôme d'ingénieur Spécialité informatique Parcours Cybersécurité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04E68DB-DD03-4FEC-8B97-AD8C7D004245}"/>
              </a:ext>
            </a:extLst>
          </p:cNvPr>
          <p:cNvSpPr/>
          <p:nvPr/>
        </p:nvSpPr>
        <p:spPr>
          <a:xfrm>
            <a:off x="2372793" y="2165174"/>
            <a:ext cx="2765503" cy="646612"/>
          </a:xfrm>
          <a:prstGeom prst="roundRect">
            <a:avLst/>
          </a:prstGeom>
          <a:ln w="28575">
            <a:solidFill>
              <a:srgbClr val="C4122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fr-FR" sz="900" dirty="0">
                <a:solidFill>
                  <a:prstClr val="black"/>
                </a:solidFill>
                <a:latin typeface="Helvetica 75 Bold" panose="020B0804020202020204" pitchFamily="34" charset="0"/>
              </a:rPr>
              <a:t>Master Sécurité informatique, cybersécurité et cybermenaces 1 &amp; 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7E86120-0FB1-4461-830E-D234D60F6B6A}"/>
              </a:ext>
            </a:extLst>
          </p:cNvPr>
          <p:cNvSpPr txBox="1"/>
          <p:nvPr/>
        </p:nvSpPr>
        <p:spPr>
          <a:xfrm>
            <a:off x="1201418" y="2378919"/>
            <a:ext cx="733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1200" dirty="0">
                <a:solidFill>
                  <a:prstClr val="black"/>
                </a:solidFill>
                <a:latin typeface="Helvetica 75 Bold" panose="020B0804020202020204" pitchFamily="34" charset="0"/>
              </a:rPr>
              <a:t>Bac +3/4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7380B8B-BDC2-4B22-B4B2-3E055F95FCD4}"/>
              </a:ext>
            </a:extLst>
          </p:cNvPr>
          <p:cNvSpPr txBox="1"/>
          <p:nvPr/>
        </p:nvSpPr>
        <p:spPr>
          <a:xfrm>
            <a:off x="2634056" y="3167793"/>
            <a:ext cx="779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fr-FR" sz="1200" dirty="0">
                <a:solidFill>
                  <a:prstClr val="black"/>
                </a:solidFill>
                <a:latin typeface="Helvetica 75 Bold" panose="020B0804020202020204" pitchFamily="34" charset="0"/>
              </a:rPr>
              <a:t>Bac +5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0C0D187-EC45-432D-B059-D3D070210210}"/>
              </a:ext>
            </a:extLst>
          </p:cNvPr>
          <p:cNvSpPr/>
          <p:nvPr/>
        </p:nvSpPr>
        <p:spPr>
          <a:xfrm>
            <a:off x="3567181" y="2974606"/>
            <a:ext cx="1580811" cy="640289"/>
          </a:xfrm>
          <a:prstGeom prst="roundRect">
            <a:avLst/>
          </a:prstGeom>
          <a:ln w="28575">
            <a:solidFill>
              <a:srgbClr val="C4122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fr-FR" sz="900" dirty="0">
                <a:solidFill>
                  <a:prstClr val="black"/>
                </a:solidFill>
                <a:latin typeface="Helvetica 75 Bold" panose="020B0804020202020204" pitchFamily="34" charset="0"/>
              </a:rPr>
              <a:t>Master Sécurité informatique, cybersécurité et cybermenaces 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33724F3-8F2E-4C5D-9F22-DAA71F31C67C}"/>
              </a:ext>
            </a:extLst>
          </p:cNvPr>
          <p:cNvSpPr txBox="1"/>
          <p:nvPr/>
        </p:nvSpPr>
        <p:spPr>
          <a:xfrm>
            <a:off x="4688237" y="3749522"/>
            <a:ext cx="1151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050">
                <a:latin typeface="Helvetica 45 Light" panose="020B0403020202020204" pitchFamily="34" charset="0"/>
              </a:defRPr>
            </a:lvl1pPr>
          </a:lstStyle>
          <a:p>
            <a:pPr defTabSz="685800"/>
            <a:r>
              <a:rPr lang="fr-FR" sz="900" dirty="0">
                <a:solidFill>
                  <a:prstClr val="black"/>
                </a:solidFill>
              </a:rPr>
              <a:t>Si recrutement CDI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DC32A993-9C6C-4C06-A496-BD29C427F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884" y="2621965"/>
            <a:ext cx="517815" cy="1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13901F7A-4202-4F01-9640-810D6CC4A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884" y="1871670"/>
            <a:ext cx="517815" cy="1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CCD00DA7-6481-42AD-AB30-7A9FACE6A31C}"/>
              </a:ext>
            </a:extLst>
          </p:cNvPr>
          <p:cNvCxnSpPr>
            <a:cxnSpLocks/>
          </p:cNvCxnSpPr>
          <p:nvPr/>
        </p:nvCxnSpPr>
        <p:spPr>
          <a:xfrm>
            <a:off x="5270863" y="1202320"/>
            <a:ext cx="0" cy="2412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98A51C6-2A29-4E55-ADAB-508B9AFD15BE}"/>
              </a:ext>
            </a:extLst>
          </p:cNvPr>
          <p:cNvCxnSpPr/>
          <p:nvPr/>
        </p:nvCxnSpPr>
        <p:spPr>
          <a:xfrm>
            <a:off x="1114316" y="1181937"/>
            <a:ext cx="9535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9E31646E-C22D-4335-910C-24E606DBCD9A}"/>
              </a:ext>
            </a:extLst>
          </p:cNvPr>
          <p:cNvSpPr txBox="1"/>
          <p:nvPr/>
        </p:nvSpPr>
        <p:spPr>
          <a:xfrm>
            <a:off x="1114316" y="679958"/>
            <a:ext cx="1013851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050">
                <a:latin typeface="Helvetica 45 Light" panose="020B0403020202020204" pitchFamily="34" charset="0"/>
              </a:defRPr>
            </a:lvl1pPr>
          </a:lstStyle>
          <a:p>
            <a:pPr defTabSz="685800"/>
            <a:r>
              <a:rPr lang="fr-FR" sz="825" dirty="0">
                <a:solidFill>
                  <a:prstClr val="black"/>
                </a:solidFill>
              </a:rPr>
              <a:t>Contrat d’apprentissage d’un an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99462B0-FD09-4EFC-B7E1-05357F18CBD0}"/>
              </a:ext>
            </a:extLst>
          </p:cNvPr>
          <p:cNvCxnSpPr>
            <a:cxnSpLocks/>
          </p:cNvCxnSpPr>
          <p:nvPr/>
        </p:nvCxnSpPr>
        <p:spPr>
          <a:xfrm>
            <a:off x="2354344" y="1181937"/>
            <a:ext cx="278395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EB43195-BD3D-41B6-B6D7-916C56125F9C}"/>
              </a:ext>
            </a:extLst>
          </p:cNvPr>
          <p:cNvSpPr txBox="1"/>
          <p:nvPr/>
        </p:nvSpPr>
        <p:spPr>
          <a:xfrm>
            <a:off x="3269770" y="771550"/>
            <a:ext cx="142510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050">
                <a:latin typeface="Helvetica 45 Light" panose="020B0403020202020204" pitchFamily="34" charset="0"/>
              </a:defRPr>
            </a:lvl1pPr>
          </a:lstStyle>
          <a:p>
            <a:pPr defTabSz="685800"/>
            <a:r>
              <a:rPr lang="fr-FR" sz="825" dirty="0">
                <a:solidFill>
                  <a:prstClr val="black"/>
                </a:solidFill>
              </a:rPr>
              <a:t>Contrat d’apprentissage de 2 ans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390E1B-2566-4CC9-A475-88ADD63AFE62}"/>
              </a:ext>
            </a:extLst>
          </p:cNvPr>
          <p:cNvSpPr txBox="1"/>
          <p:nvPr/>
        </p:nvSpPr>
        <p:spPr>
          <a:xfrm>
            <a:off x="5459735" y="878654"/>
            <a:ext cx="101385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050">
                <a:latin typeface="Helvetica 45 Light" panose="020B0403020202020204" pitchFamily="34" charset="0"/>
              </a:defRPr>
            </a:lvl1pPr>
          </a:lstStyle>
          <a:p>
            <a:pPr defTabSz="685800"/>
            <a:r>
              <a:rPr lang="fr-FR" sz="825" dirty="0">
                <a:solidFill>
                  <a:prstClr val="black"/>
                </a:solidFill>
              </a:rPr>
              <a:t>1 an en CDI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06A656A-F571-4B35-AB2E-B4138DEDC335}"/>
              </a:ext>
            </a:extLst>
          </p:cNvPr>
          <p:cNvCxnSpPr/>
          <p:nvPr/>
        </p:nvCxnSpPr>
        <p:spPr>
          <a:xfrm>
            <a:off x="5489866" y="1181937"/>
            <a:ext cx="9535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84EC196-A657-4987-A772-B772EB80FC49}"/>
              </a:ext>
            </a:extLst>
          </p:cNvPr>
          <p:cNvSpPr/>
          <p:nvPr/>
        </p:nvSpPr>
        <p:spPr>
          <a:xfrm>
            <a:off x="1070713" y="4164294"/>
            <a:ext cx="5150732" cy="706636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fr-FR" sz="825" dirty="0">
                <a:solidFill>
                  <a:prstClr val="white"/>
                </a:solidFill>
                <a:latin typeface="Helvetica 45 Light" panose="020B0403020202020204" pitchFamily="34" charset="0"/>
              </a:rPr>
              <a:t>Les parcours diplômant d’</a:t>
            </a:r>
            <a:r>
              <a:rPr lang="fr-FR" sz="825" dirty="0">
                <a:solidFill>
                  <a:srgbClr val="ED7D31"/>
                </a:solidFill>
                <a:latin typeface="Helvetica 45 Light" panose="020B0403020202020204" pitchFamily="34" charset="0"/>
              </a:rPr>
              <a:t>Orange Campus Cyber</a:t>
            </a:r>
            <a:r>
              <a:rPr lang="fr-FR" sz="825" dirty="0">
                <a:solidFill>
                  <a:prstClr val="white"/>
                </a:solidFill>
                <a:latin typeface="Helvetica 45 Light" panose="020B0403020202020204" pitchFamily="34" charset="0"/>
              </a:rPr>
              <a:t> sont accessibles par la voie du </a:t>
            </a:r>
            <a:r>
              <a:rPr lang="fr-FR" sz="825" dirty="0">
                <a:solidFill>
                  <a:schemeClr val="accent2"/>
                </a:solidFill>
                <a:latin typeface="Helvetica 45 Light" panose="020B0403020202020204" pitchFamily="34" charset="0"/>
              </a:rPr>
              <a:t>contrat d’apprentissage </a:t>
            </a:r>
            <a:r>
              <a:rPr lang="fr-FR" sz="825" dirty="0">
                <a:solidFill>
                  <a:prstClr val="white"/>
                </a:solidFill>
                <a:latin typeface="Helvetica 45 Light" panose="020B0403020202020204" pitchFamily="34" charset="0"/>
              </a:rPr>
              <a:t>pour un candidat ayant </a:t>
            </a:r>
            <a:r>
              <a:rPr lang="fr-FR" sz="825" dirty="0">
                <a:solidFill>
                  <a:srgbClr val="ED7D31"/>
                </a:solidFill>
                <a:latin typeface="Helvetica 45 Light" panose="020B0403020202020204" pitchFamily="34" charset="0"/>
              </a:rPr>
              <a:t>moins de 30 ans </a:t>
            </a:r>
            <a:r>
              <a:rPr lang="fr-FR" sz="825" dirty="0">
                <a:solidFill>
                  <a:prstClr val="white"/>
                </a:solidFill>
                <a:latin typeface="Helvetica 45 Light" panose="020B0403020202020204" pitchFamily="34" charset="0"/>
              </a:rPr>
              <a:t>et envisageable au-delà par un contrat de professionnalisation.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6BBFB1-992F-49CE-43B3-96B28FA1F064}"/>
              </a:ext>
            </a:extLst>
          </p:cNvPr>
          <p:cNvSpPr/>
          <p:nvPr/>
        </p:nvSpPr>
        <p:spPr>
          <a:xfrm>
            <a:off x="7349138" y="3778787"/>
            <a:ext cx="16498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spc="50" dirty="0">
                <a:ln w="0"/>
                <a:solidFill>
                  <a:srgbClr val="FF79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CFA</a:t>
            </a:r>
            <a:br>
              <a:rPr lang="fr-FR" sz="4000" b="1" spc="50" dirty="0">
                <a:ln w="0"/>
                <a:solidFill>
                  <a:srgbClr val="FF79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fr-FR" sz="1400" b="1" spc="50" dirty="0">
                <a:ln w="0"/>
                <a:solidFill>
                  <a:srgbClr val="FF79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Orange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FB74E7-7658-FFAA-E357-6BF6B36D5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636613" y="204049"/>
            <a:ext cx="386851" cy="2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8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689D8106-ED80-5BA8-C8C0-2FCA11CD6F7F}"/>
              </a:ext>
            </a:extLst>
          </p:cNvPr>
          <p:cNvSpPr txBox="1"/>
          <p:nvPr/>
        </p:nvSpPr>
        <p:spPr>
          <a:xfrm>
            <a:off x="0" y="1419622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3200" spc="-20" dirty="0">
                <a:solidFill>
                  <a:srgbClr val="FF7900"/>
                </a:solidFill>
                <a:latin typeface="Helvetica 75 Bold" panose="020B0804020202020204" pitchFamily="34" charset="0"/>
              </a:rPr>
              <a:t>détail des parcours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A706E59-C02D-D319-ECF8-77F5E87C6B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01" y="2355726"/>
            <a:ext cx="1280198" cy="12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E6993EA4-3085-86BA-D33F-BBFC567B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626"/>
            <a:ext cx="3550676" cy="27141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7043" y="-1"/>
            <a:ext cx="3550676" cy="2510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050" dirty="0">
              <a:solidFill>
                <a:srgbClr val="FF7900"/>
              </a:solidFill>
              <a:latin typeface="Helvetica 75 Bold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Parcours</a:t>
            </a: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Certificat de Compétence </a:t>
            </a: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Cybersécurité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371398" y="1648420"/>
            <a:ext cx="4772602" cy="9694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Un parcours modulaire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Un parcours modulaire par unité d’enseignement sur un durée généralement de 1 an. (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5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unités de 60 heures)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Formation en situation de travail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Un certificat de compétence délivré par le CNAM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61381" y="2923927"/>
            <a:ext cx="474426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Les Prérequis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  <a:p>
            <a:pPr lvl="0"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Sans </a:t>
            </a: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pré-requis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 particuliers. Nécessite un minimum de formation ou </a:t>
            </a:r>
            <a:r>
              <a:rPr lang="fr-FR" sz="1100" b="1" dirty="0">
                <a:solidFill>
                  <a:srgbClr val="000000"/>
                </a:solidFill>
                <a:latin typeface="Helvetica 75 Bold" panose="020B0804020202020204" pitchFamily="34" charset="0"/>
              </a:rPr>
              <a:t>d’</a:t>
            </a:r>
            <a:r>
              <a:rPr lang="fr-FR" sz="1100" b="1" dirty="0" err="1">
                <a:solidFill>
                  <a:srgbClr val="000000"/>
                </a:solidFill>
                <a:latin typeface="Helvetica 75 Bold" panose="020B0804020202020204" pitchFamily="34" charset="0"/>
              </a:rPr>
              <a:t>experience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 dans les domaines IT,  réseaux.</a:t>
            </a:r>
            <a:endParaRPr lang="fr-FR" sz="1100" b="1" dirty="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648072" cy="64807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1" y="1636291"/>
            <a:ext cx="362817" cy="36281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53" y="2939632"/>
            <a:ext cx="323191" cy="32319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28818"/>
            <a:ext cx="483518" cy="4835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261381" y="3838811"/>
            <a:ext cx="4744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Localisation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Partout dans les pays francophones, en particulier OMEA, Maurice, DOM/TOM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753" y="3766840"/>
            <a:ext cx="332072" cy="3320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371398" y="249426"/>
            <a:ext cx="4634250" cy="126188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La cybersécurité au cœur des métiers IT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lvl="0">
              <a:buClr>
                <a:srgbClr val="FF7900"/>
              </a:buClr>
            </a:pPr>
            <a:r>
              <a:rPr lang="fr-FR" sz="1100" dirty="0">
                <a:latin typeface="Helvetica 75 Bold" panose="020B0804020202020204" pitchFamily="34" charset="0"/>
              </a:rPr>
              <a:t>Au cœur des équipes en charge de produits et de services Orange ou dans la filière Cyber, apporte l’expertise nécessaire à la protection et la défense des services et/ou des clients.</a:t>
            </a:r>
          </a:p>
          <a:p>
            <a:pPr lvl="0">
              <a:buClr>
                <a:srgbClr val="FF7900"/>
              </a:buClr>
            </a:pPr>
            <a:r>
              <a:rPr lang="fr-FR" sz="1100" dirty="0">
                <a:latin typeface="Helvetica 75 Bold" panose="020B0804020202020204" pitchFamily="34" charset="0"/>
              </a:rPr>
              <a:t>Permet à des ingénieurs ou des techniciens de prendre en charge des opérations de sécurité des SI en connaissant les référentiels et les techniques élémentaires</a:t>
            </a:r>
            <a:endParaRPr lang="fr-FR" sz="1100" dirty="0">
              <a:latin typeface="Helvetica 55 Roman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2BBE3E-9BA0-3B64-459F-FAE637AD36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2" y="3979508"/>
            <a:ext cx="3241225" cy="64824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0FA0394-F63C-A789-0662-5236C85BBC8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729774" y="222898"/>
            <a:ext cx="328500" cy="32850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086DB6A-1900-6EEE-63D0-8780E506C6F8}"/>
              </a:ext>
            </a:extLst>
          </p:cNvPr>
          <p:cNvSpPr txBox="1"/>
          <p:nvPr/>
        </p:nvSpPr>
        <p:spPr>
          <a:xfrm>
            <a:off x="2411760" y="626452"/>
            <a:ext cx="983499" cy="50783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Technicien et ingénieur métier IT ou </a:t>
            </a:r>
            <a:r>
              <a:rPr lang="fr-FR" sz="11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Rx</a:t>
            </a:r>
            <a:endParaRPr lang="fr-FR" sz="11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ED3DE1F-2341-1ECD-A9AC-9333160D592C}"/>
              </a:ext>
            </a:extLst>
          </p:cNvPr>
          <p:cNvSpPr txBox="1"/>
          <p:nvPr/>
        </p:nvSpPr>
        <p:spPr>
          <a:xfrm>
            <a:off x="6757699" y="4676751"/>
            <a:ext cx="2160240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sz="1400" dirty="0"/>
              <a:t>CC CYBER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44C7B7-64BD-CD0E-C9AF-18600B7B239B}"/>
              </a:ext>
            </a:extLst>
          </p:cNvPr>
          <p:cNvSpPr txBox="1"/>
          <p:nvPr/>
        </p:nvSpPr>
        <p:spPr>
          <a:xfrm rot="20163853">
            <a:off x="503548" y="232160"/>
            <a:ext cx="2304256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Le </a:t>
            </a:r>
            <a:r>
              <a:rPr lang="fr-FR" sz="1200" dirty="0">
                <a:solidFill>
                  <a:schemeClr val="bg2"/>
                </a:solidFill>
              </a:rPr>
              <a:t>BASIC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  <a:br>
              <a:rPr lang="fr-FR" sz="1200" dirty="0">
                <a:solidFill>
                  <a:schemeClr val="bg1"/>
                </a:solidFill>
              </a:rPr>
            </a:br>
            <a:r>
              <a:rPr lang="fr-FR" sz="1200" dirty="0">
                <a:solidFill>
                  <a:schemeClr val="bg1"/>
                </a:solidFill>
              </a:rPr>
              <a:t>francophone</a:t>
            </a:r>
            <a:br>
              <a:rPr lang="fr-FR" sz="1200" dirty="0">
                <a:solidFill>
                  <a:schemeClr val="bg1"/>
                </a:solidFill>
              </a:rPr>
            </a:br>
            <a:r>
              <a:rPr lang="fr-FR" sz="1200" dirty="0">
                <a:solidFill>
                  <a:schemeClr val="bg1"/>
                </a:solidFill>
              </a:rPr>
              <a:t>pour travailler </a:t>
            </a: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dans la sécurité des SI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5C30FC-1F13-F0C8-91F3-EA88D1345E85}"/>
              </a:ext>
            </a:extLst>
          </p:cNvPr>
          <p:cNvSpPr txBox="1"/>
          <p:nvPr/>
        </p:nvSpPr>
        <p:spPr>
          <a:xfrm>
            <a:off x="7308304" y="4916404"/>
            <a:ext cx="1697344" cy="1615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sz="1050" dirty="0">
                <a:solidFill>
                  <a:schemeClr val="bg2"/>
                </a:solidFill>
              </a:rPr>
              <a:t>Existe aussi le CC CLOUD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B4DDFA-600E-92DF-DC65-C231E7E1C790}"/>
              </a:ext>
            </a:extLst>
          </p:cNvPr>
          <p:cNvSpPr txBox="1"/>
          <p:nvPr/>
        </p:nvSpPr>
        <p:spPr>
          <a:xfrm>
            <a:off x="3635896" y="4809514"/>
            <a:ext cx="1736077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Env</a:t>
            </a:r>
            <a:r>
              <a:rPr lang="fr-FR" sz="1400" dirty="0"/>
              <a:t> : </a:t>
            </a:r>
            <a:r>
              <a:rPr lang="fr-FR" dirty="0">
                <a:solidFill>
                  <a:schemeClr val="bg2"/>
                </a:solidFill>
              </a:rPr>
              <a:t>3000 € HT</a:t>
            </a:r>
            <a:endParaRPr lang="fr-FR" sz="1400" dirty="0">
              <a:solidFill>
                <a:schemeClr val="bg2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E41A6CE-4F82-60D0-9F5B-AB446DE44A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2992726" y="4859851"/>
            <a:ext cx="386851" cy="2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8660" y="0"/>
            <a:ext cx="3532014" cy="2480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</a:t>
            </a: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Parcours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</a:t>
            </a:r>
          </a:p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Ingénieur-e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CYBER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282995" y="1340303"/>
            <a:ext cx="4772602" cy="198515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Un parcours modulaire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Un parcours modulaire par unité d’enseignement sur un durée adaptable (de 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2 à 3 ans 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, pour des Bac+3), temps adaptable pour les reconversions (à partir de 1an, pour les ingénieur)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FR" sz="1100" b="1" dirty="0">
                <a:solidFill>
                  <a:srgbClr val="000000"/>
                </a:solidFill>
                <a:latin typeface="Helvetica 75 Bold"/>
              </a:rPr>
              <a:t>Programme complet avec environ </a:t>
            </a:r>
            <a:r>
              <a:rPr lang="fr-FR" sz="1400" b="1" dirty="0">
                <a:solidFill>
                  <a:srgbClr val="FF7900"/>
                </a:solidFill>
                <a:latin typeface="Helvetica 75 Bold"/>
              </a:rPr>
              <a:t>12</a:t>
            </a:r>
            <a:r>
              <a:rPr lang="fr-FR" sz="1100" b="1" dirty="0">
                <a:solidFill>
                  <a:srgbClr val="000000"/>
                </a:solidFill>
                <a:latin typeface="Helvetica 75 Bold"/>
              </a:rPr>
              <a:t> modules de 20 heures + travaux personnels (possibilité de VES)</a:t>
            </a: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Formation en situation de travail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Diplôme : Master 2 Cybersécurité et/ou diplôme d’ingénieur en fonction de l’accompagnement personnalisé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FR" sz="1100" b="1" dirty="0">
                <a:solidFill>
                  <a:srgbClr val="000000"/>
                </a:solidFill>
                <a:latin typeface="Helvetica 75 Bold"/>
              </a:rPr>
              <a:t>Pour les Internes en reconversion, en spécialisation, ou en évolution de carrière, et en externe en alternance via le CFA Orange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79406" y="3325462"/>
            <a:ext cx="474426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Les Prérequis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Pré-requis</a:t>
            </a: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, Bac+2/3 (alternance, et évolution), Bac+5 en reconversion, d’un domaine scientifique, informatique ou réseau</a:t>
            </a:r>
            <a:endParaRPr lang="fr-FR" sz="1100" b="1" dirty="0">
              <a:solidFill>
                <a:srgbClr val="000000"/>
              </a:solidFill>
              <a:latin typeface="Helvetica 75 Bold" panose="020B08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5486"/>
            <a:ext cx="648072" cy="64807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39" y="1303708"/>
            <a:ext cx="362817" cy="36281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84" y="3355403"/>
            <a:ext cx="323191" cy="32319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28818"/>
            <a:ext cx="483518" cy="4835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261381" y="3947080"/>
            <a:ext cx="474426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Localisation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Partout en France en fonction de la localisation des postes. Les cours sont à distance avec 1 regroupement de rentrée et un exercice de crise en fin de parcours (2 semaines)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84" y="4093244"/>
            <a:ext cx="332072" cy="3320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371398" y="249426"/>
            <a:ext cx="4634250" cy="100027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Le métier de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Ingénieur-e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7900"/>
                </a:solidFill>
                <a:effectLst/>
                <a:uLnTx/>
                <a:uFillTx/>
                <a:latin typeface="Helvetica 75 Bold"/>
                <a:ea typeface="+mn-ea"/>
                <a:cs typeface="+mn-cs"/>
              </a:rPr>
              <a:t>CyberSécurité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FF7900"/>
              </a:solidFill>
              <a:effectLst/>
              <a:uLnTx/>
              <a:uFillTx/>
              <a:latin typeface="Helvetica 75 Bold"/>
              <a:ea typeface="+mn-ea"/>
              <a:cs typeface="+mn-cs"/>
            </a:endParaRPr>
          </a:p>
          <a:p>
            <a:pPr lvl="0">
              <a:buClr>
                <a:srgbClr val="FF7900"/>
              </a:buClr>
            </a:pPr>
            <a:r>
              <a:rPr lang="fr-FR" sz="1100" dirty="0">
                <a:latin typeface="Helvetica 75 Bold" panose="020B0804020202020204" pitchFamily="34" charset="0"/>
              </a:rPr>
              <a:t>Au cœur des équipes en charge de produits et de services Orange ou dans la filière Cyber, apporte l’expertise nécessaire à la protection et la défense de l’entreprise Orange ou de clients Entreprise.</a:t>
            </a:r>
            <a:endParaRPr lang="fr-FR" sz="1100" dirty="0">
              <a:latin typeface="Helvetica 55 Roman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DA5F4EF-E236-5F09-D460-675204A1124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684119" y="176097"/>
            <a:ext cx="521716" cy="52171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D4F0874-68B9-6A13-45F8-940602305903}"/>
              </a:ext>
            </a:extLst>
          </p:cNvPr>
          <p:cNvSpPr txBox="1"/>
          <p:nvPr/>
        </p:nvSpPr>
        <p:spPr>
          <a:xfrm>
            <a:off x="2684359" y="712140"/>
            <a:ext cx="811385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Ingénieur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A4FBA8D-53F4-6D67-C126-555CDC5D6A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842" y="2470137"/>
            <a:ext cx="3532014" cy="267336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AE552A7-CA01-7D23-EF2B-6B003E0EA4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0" y="4024598"/>
            <a:ext cx="3224189" cy="6385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ED822A7-0B13-88DD-59A0-0C497AA2C453}"/>
              </a:ext>
            </a:extLst>
          </p:cNvPr>
          <p:cNvSpPr/>
          <p:nvPr/>
        </p:nvSpPr>
        <p:spPr>
          <a:xfrm>
            <a:off x="575556" y="276869"/>
            <a:ext cx="1649828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CFA</a:t>
            </a:r>
            <a:br>
              <a:rPr lang="fr-FR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fr-FR" sz="1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Orange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AEA0DE0-0237-E622-333F-3CF7192C3FE4}"/>
              </a:ext>
            </a:extLst>
          </p:cNvPr>
          <p:cNvSpPr txBox="1"/>
          <p:nvPr/>
        </p:nvSpPr>
        <p:spPr>
          <a:xfrm>
            <a:off x="1056105" y="161074"/>
            <a:ext cx="674499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Ouvert au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173E5FD-D610-2C8B-6D82-EA6F7C707D84}"/>
              </a:ext>
            </a:extLst>
          </p:cNvPr>
          <p:cNvSpPr txBox="1"/>
          <p:nvPr/>
        </p:nvSpPr>
        <p:spPr>
          <a:xfrm>
            <a:off x="6780003" y="4840292"/>
            <a:ext cx="2160240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fr-FR" sz="1400" dirty="0"/>
              <a:t>Ingé CYBER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748CC20-ADE3-9E1B-4A05-CEA2008ACBA5}"/>
              </a:ext>
            </a:extLst>
          </p:cNvPr>
          <p:cNvSpPr txBox="1"/>
          <p:nvPr/>
        </p:nvSpPr>
        <p:spPr>
          <a:xfrm>
            <a:off x="3635896" y="4809514"/>
            <a:ext cx="1736077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Env</a:t>
            </a:r>
            <a:r>
              <a:rPr lang="fr-FR" sz="1400" dirty="0"/>
              <a:t> : </a:t>
            </a:r>
            <a:r>
              <a:rPr lang="fr-FR" dirty="0">
                <a:solidFill>
                  <a:schemeClr val="bg2"/>
                </a:solidFill>
              </a:rPr>
              <a:t>6000 € HT</a:t>
            </a:r>
            <a:endParaRPr lang="fr-FR" sz="1400" dirty="0">
              <a:solidFill>
                <a:schemeClr val="bg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2E021B-E23F-BA36-41B9-EA353CAC5B22}"/>
              </a:ext>
            </a:extLst>
          </p:cNvPr>
          <p:cNvSpPr txBox="1"/>
          <p:nvPr/>
        </p:nvSpPr>
        <p:spPr>
          <a:xfrm>
            <a:off x="2766244" y="2522205"/>
            <a:ext cx="647613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cs typeface="Calibri" panose="020F0502020204030204" pitchFamily="34" charset="0"/>
              </a:rPr>
              <a:t>Mobilisation</a:t>
            </a:r>
          </a:p>
          <a:p>
            <a:pPr algn="ctr"/>
            <a:r>
              <a:rPr lang="fr-FR" sz="1400" dirty="0"/>
              <a:t>CPF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5BC132-99B0-762C-826C-635329EACC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3028736" y="4854072"/>
            <a:ext cx="386851" cy="2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R_template_restricted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2.xml><?xml version="1.0" encoding="utf-8"?>
<a:theme xmlns:a="http://schemas.openxmlformats.org/drawingml/2006/main" name="2_blank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3.xml><?xml version="1.0" encoding="utf-8"?>
<a:theme xmlns:a="http://schemas.openxmlformats.org/drawingml/2006/main" name="OFR_template_interne-2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4.xml><?xml version="1.0" encoding="utf-8"?>
<a:theme xmlns:a="http://schemas.openxmlformats.org/drawingml/2006/main" name="blank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dele orange modifié.potx" id="{AAEA5B32-9B98-4783-AC63-1AF0AC1A0493}" vid="{B18F0272-4602-4A14-A2D6-E91B174E8387}"/>
    </a:ext>
  </a:extLst>
</a:theme>
</file>

<file path=ppt/theme/theme5.xml><?xml version="1.0" encoding="utf-8"?>
<a:theme xmlns:a="http://schemas.openxmlformats.org/drawingml/2006/main" name="32_blank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6.xml><?xml version="1.0" encoding="utf-8"?>
<a:theme xmlns:a="http://schemas.openxmlformats.org/drawingml/2006/main" name="1_blank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7.xml><?xml version="1.0" encoding="utf-8"?>
<a:theme xmlns:a="http://schemas.openxmlformats.org/drawingml/2006/main" name="3_blank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BS-template_external.potx" id="{8E63A4C0-0D5B-4AB0-9B17-28650E3A1109}" vid="{213D95EF-7056-43E0-9767-0E799F78892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3229</TotalTime>
  <Words>1377</Words>
  <Application>Microsoft Macintosh PowerPoint</Application>
  <PresentationFormat>Affichage à l'écran (16:9)</PresentationFormat>
  <Paragraphs>254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7</vt:i4>
      </vt:variant>
      <vt:variant>
        <vt:lpstr>Titres des diapositives</vt:lpstr>
      </vt:variant>
      <vt:variant>
        <vt:i4>13</vt:i4>
      </vt:variant>
    </vt:vector>
  </HeadingPairs>
  <TitlesOfParts>
    <vt:vector size="27" baseType="lpstr">
      <vt:lpstr>Arial</vt:lpstr>
      <vt:lpstr>Calibri</vt:lpstr>
      <vt:lpstr>Helvetica 45 Light</vt:lpstr>
      <vt:lpstr>Helvetica 55 Roman</vt:lpstr>
      <vt:lpstr>Helvetica 75</vt:lpstr>
      <vt:lpstr>Helvetica 75 Bold</vt:lpstr>
      <vt:lpstr>Wingdings</vt:lpstr>
      <vt:lpstr>OFR_template_restricted</vt:lpstr>
      <vt:lpstr>2_blank</vt:lpstr>
      <vt:lpstr>OFR_template_interne-2</vt:lpstr>
      <vt:lpstr>blank</vt:lpstr>
      <vt:lpstr>32_blank</vt:lpstr>
      <vt:lpstr>1_blank</vt:lpstr>
      <vt:lpstr>3_blank</vt:lpstr>
      <vt:lpstr>Présentation PowerPoint</vt:lpstr>
      <vt:lpstr>Orange Campus CYBER de la sensibilisation aux parcours de reconversion</vt:lpstr>
      <vt:lpstr>Orange Campus CYBER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CHARON Jean-Pierre DRHG/DFDCG</dc:creator>
  <cp:lastModifiedBy>DUPUIS Eric</cp:lastModifiedBy>
  <cp:revision>257</cp:revision>
  <dcterms:created xsi:type="dcterms:W3CDTF">2020-09-16T08:19:48Z</dcterms:created>
  <dcterms:modified xsi:type="dcterms:W3CDTF">2023-02-01T09:34:15Z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c818a6-e1a0-4a6e-a969-20d857c5dc62_Enabled">
    <vt:lpwstr>true</vt:lpwstr>
  </property>
  <property fmtid="{D5CDD505-2E9C-101B-9397-08002B2CF9AE}" pid="3" name="MSIP_Label_e6c818a6-e1a0-4a6e-a969-20d857c5dc62_SetDate">
    <vt:lpwstr>2022-10-19T08:32:46Z</vt:lpwstr>
  </property>
  <property fmtid="{D5CDD505-2E9C-101B-9397-08002B2CF9AE}" pid="4" name="MSIP_Label_e6c818a6-e1a0-4a6e-a969-20d857c5dc62_Method">
    <vt:lpwstr>Standard</vt:lpwstr>
  </property>
  <property fmtid="{D5CDD505-2E9C-101B-9397-08002B2CF9AE}" pid="5" name="MSIP_Label_e6c818a6-e1a0-4a6e-a969-20d857c5dc62_Name">
    <vt:lpwstr>Orange_restricted_internal.2</vt:lpwstr>
  </property>
  <property fmtid="{D5CDD505-2E9C-101B-9397-08002B2CF9AE}" pid="6" name="MSIP_Label_e6c818a6-e1a0-4a6e-a969-20d857c5dc62_SiteId">
    <vt:lpwstr>90c7a20a-f34b-40bf-bc48-b9253b6f5d20</vt:lpwstr>
  </property>
  <property fmtid="{D5CDD505-2E9C-101B-9397-08002B2CF9AE}" pid="7" name="MSIP_Label_e6c818a6-e1a0-4a6e-a969-20d857c5dc62_ActionId">
    <vt:lpwstr>8aaa8372-6299-4a75-86cb-65efc4c08041</vt:lpwstr>
  </property>
  <property fmtid="{D5CDD505-2E9C-101B-9397-08002B2CF9AE}" pid="8" name="MSIP_Label_e6c818a6-e1a0-4a6e-a969-20d857c5dc62_ContentBits">
    <vt:lpwstr>2</vt:lpwstr>
  </property>
</Properties>
</file>